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6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840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8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0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4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117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17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134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88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48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52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61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DF22-850D-4F61-86A0-D835CEC493B8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828C-560C-45D7-8AAC-D10F5B6969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3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s-cfb@politi.d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ikkerhedsnet.d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23999" y="2267383"/>
            <a:ext cx="9144000" cy="2387600"/>
          </a:xfrm>
        </p:spPr>
        <p:txBody>
          <a:bodyPr/>
          <a:lstStyle/>
          <a:p>
            <a:r>
              <a:rPr lang="da-DK" b="1" dirty="0" smtClean="0"/>
              <a:t>Skabelon til opbygning </a:t>
            </a:r>
            <a:br>
              <a:rPr lang="da-DK" b="1" dirty="0" smtClean="0"/>
            </a:br>
            <a:r>
              <a:rPr lang="da-DK" b="1" dirty="0" smtClean="0"/>
              <a:t>af netskitser</a:t>
            </a:r>
            <a:endParaRPr lang="da-DK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523999" y="4654983"/>
            <a:ext cx="9144000" cy="1655762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November 2022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30" y="367074"/>
            <a:ext cx="2795339" cy="52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led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27" y="240145"/>
            <a:ext cx="1706628" cy="323273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390088" y="870026"/>
            <a:ext cx="5046436" cy="5693866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400" b="1" dirty="0" smtClean="0"/>
              <a:t>Indhold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Denne Power Point skabelon kan bruges af beredskaberne til udarbejdelse af netskitser for henholdsvis intern og tværgående kommunikation på radionettet SINE. </a:t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Skabelonen skal ses som et værktøj, der </a:t>
            </a:r>
            <a:r>
              <a:rPr lang="da-DK" sz="1400" dirty="0"/>
              <a:t>kan bruges af alle </a:t>
            </a:r>
            <a:r>
              <a:rPr lang="da-DK" sz="1400" dirty="0" smtClean="0"/>
              <a:t>beredskaber til </a:t>
            </a:r>
            <a:r>
              <a:rPr lang="da-DK" sz="1400" dirty="0"/>
              <a:t>at understøtte planlægningen af den operative </a:t>
            </a:r>
            <a:r>
              <a:rPr lang="da-DK" sz="1400" dirty="0" smtClean="0"/>
              <a:t>kommunikation. </a:t>
            </a:r>
          </a:p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Skabelonen kan hentes ned til planlæggerens egen computer, og der kan ændres i tekst og udformning, så netskitserne passer til udførelsen af øvelsen eller den skarpe indsats i forhold til kaldesignaler, organisering og brug af talegrupper. </a:t>
            </a:r>
          </a:p>
          <a:p>
            <a:endParaRPr lang="da-DK" sz="1400" dirty="0"/>
          </a:p>
          <a:p>
            <a:r>
              <a:rPr lang="da-DK" sz="1400" dirty="0" smtClean="0"/>
              <a:t>Hvis netskitsen bliver for indviklet i forhold til planen/indsatsens udførelse, kan det være en fordel at udfærdige en specifik netskitse til hver fase i udførelsen.</a:t>
            </a:r>
          </a:p>
          <a:p>
            <a:endParaRPr lang="da-DK" sz="1400" dirty="0"/>
          </a:p>
          <a:p>
            <a:r>
              <a:rPr lang="da-DK" sz="1400" dirty="0" smtClean="0"/>
              <a:t>Kommentarer eller forslag til skabelonen kan sendes til CFB på </a:t>
            </a:r>
            <a:br>
              <a:rPr lang="da-DK" sz="1400" dirty="0" smtClean="0"/>
            </a:br>
            <a:r>
              <a:rPr lang="da-DK" sz="1400" dirty="0" smtClean="0">
                <a:hlinkClick r:id="rId3"/>
              </a:rPr>
              <a:t>kos-cfb@politi.dk</a:t>
            </a:r>
            <a:r>
              <a:rPr lang="da-DK" sz="1400" dirty="0" smtClean="0"/>
              <a:t>. Godkendte netskitser ligger på </a:t>
            </a:r>
            <a:r>
              <a:rPr lang="da-DK" sz="1400" dirty="0" smtClean="0">
                <a:hlinkClick r:id="rId4"/>
              </a:rPr>
              <a:t>www.sikkerhedsnet.dk</a:t>
            </a:r>
            <a:r>
              <a:rPr lang="da-DK" sz="1400" dirty="0"/>
              <a:t>. </a:t>
            </a:r>
            <a:br>
              <a:rPr lang="da-DK" sz="1400" dirty="0"/>
            </a:b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Den tværgående kommunikation på SINE er illustreret i en række netskitser, som kan findes på hjemmesiden eller i </a:t>
            </a:r>
            <a:r>
              <a:rPr lang="da-DK" sz="1400" dirty="0" smtClean="0"/>
              <a:t>SINE-håndbogen </a:t>
            </a:r>
            <a:r>
              <a:rPr lang="da-DK" sz="1400" dirty="0"/>
              <a:t>fra side 44 til side 58. </a:t>
            </a:r>
            <a:r>
              <a:rPr lang="da-DK" sz="1400" dirty="0" smtClean="0"/>
              <a:t>Politiets </a:t>
            </a:r>
            <a:r>
              <a:rPr lang="da-DK" sz="1400" dirty="0"/>
              <a:t>netskitser er tilgængelige på politiets interne platforme</a:t>
            </a:r>
            <a:r>
              <a:rPr lang="da-DK" sz="1400" dirty="0" smtClean="0"/>
              <a:t>.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5785658" y="870026"/>
            <a:ext cx="6035040" cy="5693866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400" b="1" dirty="0" smtClean="0"/>
              <a:t>Læsning af netskitser</a:t>
            </a:r>
          </a:p>
          <a:p>
            <a:r>
              <a:rPr lang="da-DK" sz="1400" dirty="0" smtClean="0"/>
              <a:t>Netskitserne illustrerer, hvem der taler med hvem under en indsats, og de skal ikke læses som et udtryk for organisationsstruktur og ledelse. </a:t>
            </a:r>
          </a:p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  			</a:t>
            </a:r>
            <a:br>
              <a:rPr lang="da-DK" sz="1400" dirty="0" smtClean="0"/>
            </a:br>
            <a:r>
              <a:rPr lang="da-DK" sz="1400" dirty="0" smtClean="0"/>
              <a:t>		                                                                                 Eksempel:   </a:t>
            </a:r>
          </a:p>
          <a:p>
            <a:r>
              <a:rPr lang="da-DK" sz="1400" dirty="0" smtClean="0"/>
              <a:t>De røde firkanter med hvidt felt illustrerer</a:t>
            </a:r>
          </a:p>
          <a:p>
            <a:r>
              <a:rPr lang="da-DK" sz="1400" dirty="0" smtClean="0"/>
              <a:t>skadestedssæt og talegruppe. </a:t>
            </a:r>
          </a:p>
          <a:p>
            <a:endParaRPr lang="da-DK" sz="1400" dirty="0" smtClean="0"/>
          </a:p>
          <a:p>
            <a:endParaRPr lang="da-DK" sz="1400" dirty="0"/>
          </a:p>
          <a:p>
            <a:r>
              <a:rPr lang="da-DK" sz="1400" dirty="0" smtClean="0"/>
              <a:t>De udfyldte firkanter illustrerer sektor </a:t>
            </a:r>
          </a:p>
          <a:p>
            <a:r>
              <a:rPr lang="da-DK" sz="1400" dirty="0" smtClean="0"/>
              <a:t>og funktion. </a:t>
            </a:r>
          </a:p>
          <a:p>
            <a:endParaRPr lang="da-DK" sz="1400" dirty="0" smtClean="0"/>
          </a:p>
          <a:p>
            <a:r>
              <a:rPr lang="da-DK" sz="1400" dirty="0" smtClean="0"/>
              <a:t>De røde streger illustrerer kommunikation </a:t>
            </a:r>
          </a:p>
          <a:p>
            <a:r>
              <a:rPr lang="da-DK" sz="1400" dirty="0" smtClean="0"/>
              <a:t>i skadestedssæt.</a:t>
            </a:r>
          </a:p>
          <a:p>
            <a:endParaRPr lang="da-DK" sz="1400" dirty="0"/>
          </a:p>
          <a:p>
            <a:r>
              <a:rPr lang="da-DK" sz="1400" dirty="0" smtClean="0"/>
              <a:t>De sorte streger illustrerer kommunikation </a:t>
            </a:r>
          </a:p>
          <a:p>
            <a:r>
              <a:rPr lang="da-DK" sz="1400" dirty="0" smtClean="0"/>
              <a:t>i interne talegrupper (eget VPN). </a:t>
            </a:r>
          </a:p>
          <a:p>
            <a:endParaRPr lang="da-DK" sz="1400" dirty="0"/>
          </a:p>
          <a:p>
            <a:r>
              <a:rPr lang="da-DK" sz="1400" dirty="0" smtClean="0"/>
              <a:t>De røde stiplede linjer illustrerer medhør på talegruppen i </a:t>
            </a:r>
            <a:br>
              <a:rPr lang="da-DK" sz="1400" dirty="0" smtClean="0"/>
            </a:br>
            <a:r>
              <a:rPr lang="da-DK" sz="1400" dirty="0" smtClean="0"/>
              <a:t>skadestedssæt.</a:t>
            </a:r>
          </a:p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endParaRPr lang="da-DK" sz="1400" dirty="0" smtClean="0"/>
          </a:p>
        </p:txBody>
      </p:sp>
      <p:grpSp>
        <p:nvGrpSpPr>
          <p:cNvPr id="20" name="Gruppe 19"/>
          <p:cNvGrpSpPr/>
          <p:nvPr/>
        </p:nvGrpSpPr>
        <p:grpSpPr>
          <a:xfrm>
            <a:off x="9539913" y="2314524"/>
            <a:ext cx="2142834" cy="528626"/>
            <a:chOff x="7093478" y="2635961"/>
            <a:chExt cx="2142834" cy="507999"/>
          </a:xfrm>
        </p:grpSpPr>
        <p:sp>
          <p:nvSpPr>
            <p:cNvPr id="21" name="Afrundet rektangel 20"/>
            <p:cNvSpPr/>
            <p:nvPr/>
          </p:nvSpPr>
          <p:spPr>
            <a:xfrm>
              <a:off x="7093478" y="2635961"/>
              <a:ext cx="2142834" cy="507999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kstfelt 21"/>
            <p:cNvSpPr txBox="1"/>
            <p:nvPr/>
          </p:nvSpPr>
          <p:spPr>
            <a:xfrm>
              <a:off x="7093478" y="2751462"/>
              <a:ext cx="20366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Tildelt SKS, talegruppe ISL </a:t>
              </a:r>
              <a:endPara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" name="Rektangel 22"/>
          <p:cNvSpPr/>
          <p:nvPr/>
        </p:nvSpPr>
        <p:spPr>
          <a:xfrm>
            <a:off x="10555133" y="3000548"/>
            <a:ext cx="1097921" cy="50000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ISL SUND</a:t>
            </a:r>
            <a:endParaRPr lang="da-DK" sz="1600" b="1" dirty="0">
              <a:solidFill>
                <a:schemeClr val="tx1"/>
              </a:solidFill>
            </a:endParaRPr>
          </a:p>
        </p:txBody>
      </p:sp>
      <p:cxnSp>
        <p:nvCxnSpPr>
          <p:cNvPr id="24" name="Lige forbindelse 23"/>
          <p:cNvCxnSpPr/>
          <p:nvPr/>
        </p:nvCxnSpPr>
        <p:spPr>
          <a:xfrm flipH="1" flipV="1">
            <a:off x="10084388" y="3922264"/>
            <a:ext cx="1539542" cy="64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10082870" y="4591008"/>
            <a:ext cx="157018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4"/>
          <p:cNvCxnSpPr/>
          <p:nvPr/>
        </p:nvCxnSpPr>
        <p:spPr>
          <a:xfrm>
            <a:off x="5912958" y="2944143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5912957" y="4238366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>
            <a:off x="5912958" y="3576099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5924177" y="4935711"/>
            <a:ext cx="5699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 flipH="1">
            <a:off x="10049164" y="5130996"/>
            <a:ext cx="1574766" cy="442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332508" y="240145"/>
            <a:ext cx="10150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Eksempel på udfærdigelse af netskitse til egen sektor</a:t>
            </a:r>
            <a:endParaRPr kumimoji="0" lang="da-DK" alt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7" name="Lige forbindelse 6"/>
          <p:cNvCxnSpPr>
            <a:stCxn id="70" idx="3"/>
            <a:endCxn id="33" idx="1"/>
          </p:cNvCxnSpPr>
          <p:nvPr/>
        </p:nvCxnSpPr>
        <p:spPr>
          <a:xfrm>
            <a:off x="1828998" y="1924149"/>
            <a:ext cx="552097" cy="77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10353756" y="5396523"/>
            <a:ext cx="1417775" cy="62383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 Aktører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10346827" y="1607994"/>
            <a:ext cx="1441764" cy="6280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 POLITI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0339895" y="2380553"/>
            <a:ext cx="1431636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 SUND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frundet rektangel 14"/>
          <p:cNvSpPr/>
          <p:nvPr/>
        </p:nvSpPr>
        <p:spPr>
          <a:xfrm>
            <a:off x="6991594" y="1677887"/>
            <a:ext cx="2142834" cy="5079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kstfelt 15"/>
          <p:cNvSpPr txBox="1"/>
          <p:nvPr/>
        </p:nvSpPr>
        <p:spPr>
          <a:xfrm>
            <a:off x="7003390" y="1810026"/>
            <a:ext cx="2036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Tildelt SKS, talegruppe ISL </a:t>
            </a:r>
            <a:endParaRPr kumimoji="0" lang="da-DK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Lige forbindelse 21"/>
          <p:cNvCxnSpPr>
            <a:stCxn id="15" idx="1"/>
            <a:endCxn id="31" idx="3"/>
          </p:cNvCxnSpPr>
          <p:nvPr/>
        </p:nvCxnSpPr>
        <p:spPr>
          <a:xfrm flipH="1" flipV="1">
            <a:off x="6441074" y="1928018"/>
            <a:ext cx="550520" cy="38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3189619" y="4597953"/>
            <a:ext cx="5097720" cy="104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30"/>
          <p:cNvSpPr/>
          <p:nvPr/>
        </p:nvSpPr>
        <p:spPr>
          <a:xfrm>
            <a:off x="5004822" y="1613981"/>
            <a:ext cx="1436252" cy="6280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KST</a:t>
            </a:r>
            <a:endParaRPr kumimoji="0" lang="da-DK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Lige forbindelse 35"/>
          <p:cNvCxnSpPr/>
          <p:nvPr/>
        </p:nvCxnSpPr>
        <p:spPr>
          <a:xfrm>
            <a:off x="4472656" y="6510502"/>
            <a:ext cx="157018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 flipV="1">
            <a:off x="9688273" y="1919840"/>
            <a:ext cx="14290" cy="37886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Billed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27" y="240145"/>
            <a:ext cx="1706628" cy="323273"/>
          </a:xfrm>
          <a:prstGeom prst="rect">
            <a:avLst/>
          </a:prstGeom>
        </p:spPr>
      </p:pic>
      <p:sp>
        <p:nvSpPr>
          <p:cNvPr id="30" name="Tekstfelt 29"/>
          <p:cNvSpPr txBox="1"/>
          <p:nvPr/>
        </p:nvSpPr>
        <p:spPr>
          <a:xfrm>
            <a:off x="384654" y="817082"/>
            <a:ext cx="5596166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Når KST er i drift, kører tilgående styrker frem på tildelt SKSXXXKST og melder </a:t>
            </a:r>
            <a:r>
              <a:rPr kumimoji="0" lang="da-DK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sig</a:t>
            </a:r>
            <a:r>
              <a:rPr kumimoji="0" lang="da-DK" sz="13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i </a:t>
            </a:r>
            <a:r>
              <a:rPr kumimoji="0" lang="da-DK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opmarchområdet</a:t>
            </a:r>
            <a:r>
              <a:rPr kumimoji="0" lang="da-DK" sz="13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da-DK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 </a:t>
            </a:r>
            <a:r>
              <a:rPr kumimoji="0" lang="da-DK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mindre </a:t>
            </a:r>
            <a:r>
              <a:rPr kumimoji="0" lang="da-DK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andet </a:t>
            </a:r>
            <a:r>
              <a:rPr kumimoji="0" lang="da-DK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er aftalt med </a:t>
            </a:r>
            <a:r>
              <a:rPr kumimoji="0" lang="da-DK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indsatsledelsen.</a:t>
            </a:r>
            <a:endParaRPr kumimoji="0" lang="da-DK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10356955" y="4648497"/>
            <a:ext cx="1431636" cy="628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SAR-Helikopter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Afrundet rektangel 32"/>
          <p:cNvSpPr/>
          <p:nvPr/>
        </p:nvSpPr>
        <p:spPr>
          <a:xfrm>
            <a:off x="2381095" y="1677887"/>
            <a:ext cx="2142834" cy="5079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frundet rektangel 34"/>
          <p:cNvSpPr/>
          <p:nvPr/>
        </p:nvSpPr>
        <p:spPr>
          <a:xfrm>
            <a:off x="4659641" y="2420567"/>
            <a:ext cx="2142834" cy="5079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4774099" y="2538044"/>
            <a:ext cx="1897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Tildelt SKS, talegruppe ISL 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2404490" y="1810026"/>
            <a:ext cx="2084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Tildelt SKS, talegruppe </a:t>
            </a:r>
            <a:r>
              <a:rPr kumimoji="0" lang="da-DK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KST </a:t>
            </a:r>
            <a:endParaRPr kumimoji="0" lang="da-DK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Lige forbindelse 38"/>
          <p:cNvCxnSpPr>
            <a:stCxn id="12" idx="1"/>
          </p:cNvCxnSpPr>
          <p:nvPr/>
        </p:nvCxnSpPr>
        <p:spPr>
          <a:xfrm flipH="1" flipV="1">
            <a:off x="9148546" y="1921352"/>
            <a:ext cx="1198281" cy="6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>
            <a:stCxn id="31" idx="1"/>
            <a:endCxn id="33" idx="3"/>
          </p:cNvCxnSpPr>
          <p:nvPr/>
        </p:nvCxnSpPr>
        <p:spPr>
          <a:xfrm flipH="1">
            <a:off x="4523929" y="1928018"/>
            <a:ext cx="480893" cy="38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ktangel 47"/>
          <p:cNvSpPr/>
          <p:nvPr/>
        </p:nvSpPr>
        <p:spPr>
          <a:xfrm>
            <a:off x="10346827" y="3900471"/>
            <a:ext cx="1431636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HEMS-Helikopter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10339894" y="3157239"/>
            <a:ext cx="1417775" cy="6238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Ekspert-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beredskab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1" name="Lige forbindelse 50"/>
          <p:cNvCxnSpPr/>
          <p:nvPr/>
        </p:nvCxnSpPr>
        <p:spPr>
          <a:xfrm flipV="1">
            <a:off x="5731057" y="4412223"/>
            <a:ext cx="0" cy="1790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ge forbindelse 52"/>
          <p:cNvCxnSpPr/>
          <p:nvPr/>
        </p:nvCxnSpPr>
        <p:spPr>
          <a:xfrm flipH="1" flipV="1">
            <a:off x="8298212" y="4589122"/>
            <a:ext cx="6882" cy="3930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 flipV="1">
            <a:off x="5731058" y="2928566"/>
            <a:ext cx="0" cy="3579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/>
          <p:cNvCxnSpPr>
            <a:stCxn id="35" idx="0"/>
            <a:endCxn id="31" idx="2"/>
          </p:cNvCxnSpPr>
          <p:nvPr/>
        </p:nvCxnSpPr>
        <p:spPr>
          <a:xfrm flipH="1" flipV="1">
            <a:off x="5722948" y="2242054"/>
            <a:ext cx="8110" cy="1785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ktangel 69"/>
          <p:cNvSpPr/>
          <p:nvPr/>
        </p:nvSpPr>
        <p:spPr>
          <a:xfrm>
            <a:off x="411223" y="1612231"/>
            <a:ext cx="1417775" cy="6238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Opmarch/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Tilgående styrker 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1" name="Lige forbindelse 90"/>
          <p:cNvCxnSpPr/>
          <p:nvPr/>
        </p:nvCxnSpPr>
        <p:spPr>
          <a:xfrm flipH="1" flipV="1">
            <a:off x="3465280" y="6148236"/>
            <a:ext cx="1539542" cy="6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>
            <a:stCxn id="34" idx="1"/>
          </p:cNvCxnSpPr>
          <p:nvPr/>
        </p:nvCxnSpPr>
        <p:spPr>
          <a:xfrm flipH="1" flipV="1">
            <a:off x="9695418" y="4962533"/>
            <a:ext cx="661537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forbindelse 64"/>
          <p:cNvCxnSpPr>
            <a:stCxn id="11" idx="1"/>
          </p:cNvCxnSpPr>
          <p:nvPr/>
        </p:nvCxnSpPr>
        <p:spPr>
          <a:xfrm flipH="1" flipV="1">
            <a:off x="9688273" y="5701222"/>
            <a:ext cx="665483" cy="72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Lige forbindelse 65"/>
          <p:cNvCxnSpPr/>
          <p:nvPr/>
        </p:nvCxnSpPr>
        <p:spPr>
          <a:xfrm flipH="1" flipV="1">
            <a:off x="9688273" y="4264946"/>
            <a:ext cx="646698" cy="93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ge forbindelse 66"/>
          <p:cNvCxnSpPr/>
          <p:nvPr/>
        </p:nvCxnSpPr>
        <p:spPr>
          <a:xfrm flipH="1">
            <a:off x="9695418" y="3520391"/>
            <a:ext cx="637547" cy="58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ktangel 76"/>
          <p:cNvSpPr/>
          <p:nvPr/>
        </p:nvSpPr>
        <p:spPr>
          <a:xfrm>
            <a:off x="4996764" y="3141169"/>
            <a:ext cx="1468587" cy="52423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 BRAND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0" name="Lige forbindelse 79"/>
          <p:cNvCxnSpPr/>
          <p:nvPr/>
        </p:nvCxnSpPr>
        <p:spPr>
          <a:xfrm flipH="1" flipV="1">
            <a:off x="6540560" y="4579116"/>
            <a:ext cx="6882" cy="413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Lige forbindelse 80"/>
          <p:cNvCxnSpPr/>
          <p:nvPr/>
        </p:nvCxnSpPr>
        <p:spPr>
          <a:xfrm flipH="1" flipV="1">
            <a:off x="3182737" y="4569110"/>
            <a:ext cx="6882" cy="413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Lige forbindelse 81"/>
          <p:cNvCxnSpPr/>
          <p:nvPr/>
        </p:nvCxnSpPr>
        <p:spPr>
          <a:xfrm flipH="1" flipV="1">
            <a:off x="4866161" y="4619040"/>
            <a:ext cx="6882" cy="413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ktangel 84"/>
          <p:cNvSpPr/>
          <p:nvPr/>
        </p:nvSpPr>
        <p:spPr>
          <a:xfrm>
            <a:off x="2503010" y="4883218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Holdleder 1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ktangel 85"/>
          <p:cNvSpPr/>
          <p:nvPr/>
        </p:nvSpPr>
        <p:spPr>
          <a:xfrm>
            <a:off x="4177409" y="4889841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Holdleder 2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ktangel 86"/>
          <p:cNvSpPr/>
          <p:nvPr/>
        </p:nvSpPr>
        <p:spPr>
          <a:xfrm>
            <a:off x="5884020" y="4893423"/>
            <a:ext cx="1468587" cy="6280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Indsæt selv…</a:t>
            </a:r>
            <a:endParaRPr kumimoji="0" lang="da-DK" sz="1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ktangel 88"/>
          <p:cNvSpPr/>
          <p:nvPr/>
        </p:nvSpPr>
        <p:spPr>
          <a:xfrm>
            <a:off x="7613529" y="4898110"/>
            <a:ext cx="1468587" cy="6280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Indsæt selv…</a:t>
            </a:r>
            <a:endParaRPr kumimoji="0" lang="da-DK" sz="1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0" name="Lige forbindelse 49"/>
          <p:cNvCxnSpPr>
            <a:endCxn id="77" idx="3"/>
          </p:cNvCxnSpPr>
          <p:nvPr/>
        </p:nvCxnSpPr>
        <p:spPr>
          <a:xfrm flipH="1" flipV="1">
            <a:off x="6465351" y="3403287"/>
            <a:ext cx="1597660" cy="139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>
            <a:endCxn id="15" idx="2"/>
          </p:cNvCxnSpPr>
          <p:nvPr/>
        </p:nvCxnSpPr>
        <p:spPr>
          <a:xfrm flipV="1">
            <a:off x="8063011" y="2185886"/>
            <a:ext cx="0" cy="12174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frundet rektangel 67"/>
          <p:cNvSpPr/>
          <p:nvPr/>
        </p:nvSpPr>
        <p:spPr>
          <a:xfrm>
            <a:off x="4659641" y="3879970"/>
            <a:ext cx="2142834" cy="5079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kstfelt 55"/>
          <p:cNvSpPr txBox="1"/>
          <p:nvPr/>
        </p:nvSpPr>
        <p:spPr>
          <a:xfrm>
            <a:off x="4794019" y="4002539"/>
            <a:ext cx="1897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Tildelt SKS, talegruppe </a:t>
            </a:r>
            <a:r>
              <a:rPr lang="da-DK" sz="1000" b="1" dirty="0" smtClean="0">
                <a:solidFill>
                  <a:prstClr val="black"/>
                </a:solidFill>
                <a:latin typeface="Calibri" panose="020F0502020204030204"/>
              </a:rPr>
              <a:t>HL Brand</a:t>
            </a:r>
            <a:endParaRPr kumimoji="0" lang="da-DK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83" name="Lige forbindelse 82"/>
          <p:cNvCxnSpPr/>
          <p:nvPr/>
        </p:nvCxnSpPr>
        <p:spPr>
          <a:xfrm flipV="1">
            <a:off x="5713605" y="3665405"/>
            <a:ext cx="0" cy="1790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Lige forbindelse 75"/>
          <p:cNvCxnSpPr/>
          <p:nvPr/>
        </p:nvCxnSpPr>
        <p:spPr>
          <a:xfrm flipH="1">
            <a:off x="3188303" y="5487089"/>
            <a:ext cx="1" cy="366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Lige forbindelse 89"/>
          <p:cNvCxnSpPr/>
          <p:nvPr/>
        </p:nvCxnSpPr>
        <p:spPr>
          <a:xfrm flipH="1">
            <a:off x="4894346" y="5511291"/>
            <a:ext cx="1" cy="366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Lige forbindelse 91"/>
          <p:cNvCxnSpPr/>
          <p:nvPr/>
        </p:nvCxnSpPr>
        <p:spPr>
          <a:xfrm flipH="1">
            <a:off x="6576436" y="5517914"/>
            <a:ext cx="1" cy="366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Lige forbindelse 92"/>
          <p:cNvCxnSpPr/>
          <p:nvPr/>
        </p:nvCxnSpPr>
        <p:spPr>
          <a:xfrm flipH="1">
            <a:off x="8305094" y="5489475"/>
            <a:ext cx="1" cy="366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Lige forbindelse 104"/>
          <p:cNvCxnSpPr/>
          <p:nvPr/>
        </p:nvCxnSpPr>
        <p:spPr>
          <a:xfrm flipH="1">
            <a:off x="9709280" y="2707574"/>
            <a:ext cx="637547" cy="58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Lige forbindelse 108"/>
          <p:cNvCxnSpPr/>
          <p:nvPr/>
        </p:nvCxnSpPr>
        <p:spPr>
          <a:xfrm>
            <a:off x="3465280" y="6333908"/>
            <a:ext cx="1570184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kstfelt 109"/>
          <p:cNvSpPr txBox="1"/>
          <p:nvPr/>
        </p:nvSpPr>
        <p:spPr>
          <a:xfrm>
            <a:off x="308978" y="6014496"/>
            <a:ext cx="647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Røde streger = kommunikation i skadestedssæt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Stiplede røde streger = medhør i skadestedssæt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Sorte streger = kommunikation i interne talegrupper (eget VPN)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5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332508" y="240145"/>
            <a:ext cx="1015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Kommunikation på SINE under </a:t>
            </a:r>
            <a:r>
              <a:rPr kumimoji="0" lang="da-DK" altLang="da-DK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…………...  </a:t>
            </a:r>
            <a:endParaRPr kumimoji="0" lang="da-DK" alt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332508" y="6031346"/>
            <a:ext cx="647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Røde streger = kommunikation i skadestedssæt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Stiplede røde streger = medhør i skadestedssæt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Sorte streger = kommunikation i interne talegrupper (eget VPN)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0357561" y="5993964"/>
            <a:ext cx="1417775" cy="623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 Aktører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10323287" y="1826222"/>
            <a:ext cx="1441764" cy="6280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 POLITI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0323287" y="1052396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 BRAND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0320611" y="2665446"/>
            <a:ext cx="1431636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 SUND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8002380" y="1065159"/>
            <a:ext cx="2142834" cy="507999"/>
            <a:chOff x="7093478" y="2635961"/>
            <a:chExt cx="2142834" cy="507999"/>
          </a:xfrm>
        </p:grpSpPr>
        <p:sp>
          <p:nvSpPr>
            <p:cNvPr id="15" name="Afrundet rektangel 14"/>
            <p:cNvSpPr/>
            <p:nvPr/>
          </p:nvSpPr>
          <p:spPr>
            <a:xfrm>
              <a:off x="7093478" y="2635961"/>
              <a:ext cx="2142834" cy="507999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Tekstfelt 15"/>
            <p:cNvSpPr txBox="1"/>
            <p:nvPr/>
          </p:nvSpPr>
          <p:spPr>
            <a:xfrm>
              <a:off x="7093478" y="2751462"/>
              <a:ext cx="20366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Tildelt SKS, talegruppe ISL </a:t>
              </a:r>
              <a:endPara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6" name="Lige forbindelse 35"/>
          <p:cNvCxnSpPr/>
          <p:nvPr/>
        </p:nvCxnSpPr>
        <p:spPr>
          <a:xfrm>
            <a:off x="4414979" y="6559300"/>
            <a:ext cx="157018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3472870" y="6366812"/>
            <a:ext cx="1570184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Billed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27" y="240145"/>
            <a:ext cx="1706628" cy="323273"/>
          </a:xfrm>
          <a:prstGeom prst="rect">
            <a:avLst/>
          </a:prstGeom>
        </p:spPr>
      </p:pic>
      <p:sp>
        <p:nvSpPr>
          <p:cNvPr id="30" name="Tekstfelt 29"/>
          <p:cNvSpPr txBox="1"/>
          <p:nvPr/>
        </p:nvSpPr>
        <p:spPr>
          <a:xfrm>
            <a:off x="271405" y="1042160"/>
            <a:ext cx="300160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Forklarende tekst </a:t>
            </a:r>
            <a:endParaRPr kumimoji="0" lang="da-DK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10341762" y="5172610"/>
            <a:ext cx="1431636" cy="628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SAR-Helikopter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7995166" y="1688744"/>
            <a:ext cx="2148605" cy="507999"/>
            <a:chOff x="2351538" y="2635963"/>
            <a:chExt cx="2148605" cy="507999"/>
          </a:xfrm>
        </p:grpSpPr>
        <p:sp>
          <p:nvSpPr>
            <p:cNvPr id="33" name="Afrundet rektangel 32"/>
            <p:cNvSpPr/>
            <p:nvPr/>
          </p:nvSpPr>
          <p:spPr>
            <a:xfrm>
              <a:off x="2357309" y="2635963"/>
              <a:ext cx="2142834" cy="507999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Tekstfelt 2"/>
            <p:cNvSpPr txBox="1"/>
            <p:nvPr/>
          </p:nvSpPr>
          <p:spPr>
            <a:xfrm>
              <a:off x="2351538" y="2751462"/>
              <a:ext cx="2084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Tildelt SKS, talegruppe </a:t>
              </a:r>
              <a:r>
                <a:rPr kumimoji="0" lang="da-DK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KST </a:t>
              </a:r>
              <a:endPara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" name="Rektangel 47"/>
          <p:cNvSpPr/>
          <p:nvPr/>
        </p:nvSpPr>
        <p:spPr>
          <a:xfrm>
            <a:off x="10320611" y="4359127"/>
            <a:ext cx="1431636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HEMS-Helikopter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10320611" y="3530972"/>
            <a:ext cx="1417775" cy="6238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Ekspert-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beredskab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7995166" y="2938982"/>
            <a:ext cx="2142834" cy="507999"/>
            <a:chOff x="4617733" y="1850075"/>
            <a:chExt cx="2142834" cy="507999"/>
          </a:xfrm>
        </p:grpSpPr>
        <p:sp>
          <p:nvSpPr>
            <p:cNvPr id="78" name="Afrundet rektangel 77"/>
            <p:cNvSpPr/>
            <p:nvPr/>
          </p:nvSpPr>
          <p:spPr>
            <a:xfrm>
              <a:off x="4617733" y="1850075"/>
              <a:ext cx="2142834" cy="507999"/>
            </a:xfrm>
            <a:prstGeom prst="round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Tekstfelt 78"/>
            <p:cNvSpPr txBox="1"/>
            <p:nvPr/>
          </p:nvSpPr>
          <p:spPr>
            <a:xfrm>
              <a:off x="5162247" y="1968173"/>
              <a:ext cx="1053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Eget VPN</a:t>
              </a:r>
              <a:endPara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91" name="Lige forbindelse 90"/>
          <p:cNvCxnSpPr/>
          <p:nvPr/>
        </p:nvCxnSpPr>
        <p:spPr>
          <a:xfrm flipH="1" flipV="1">
            <a:off x="3428726" y="6186629"/>
            <a:ext cx="1539542" cy="6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ktangel 54"/>
          <p:cNvSpPr/>
          <p:nvPr/>
        </p:nvSpPr>
        <p:spPr>
          <a:xfrm>
            <a:off x="271405" y="1453169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Brand-beredskaber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uppe 44"/>
          <p:cNvGrpSpPr/>
          <p:nvPr/>
        </p:nvGrpSpPr>
        <p:grpSpPr>
          <a:xfrm>
            <a:off x="8007655" y="2317613"/>
            <a:ext cx="2142834" cy="507999"/>
            <a:chOff x="7093478" y="2635961"/>
            <a:chExt cx="2142834" cy="507999"/>
          </a:xfrm>
        </p:grpSpPr>
        <p:sp>
          <p:nvSpPr>
            <p:cNvPr id="51" name="Afrundet rektangel 50"/>
            <p:cNvSpPr/>
            <p:nvPr/>
          </p:nvSpPr>
          <p:spPr>
            <a:xfrm>
              <a:off x="7093478" y="2635961"/>
              <a:ext cx="2142834" cy="507999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Tekstfelt 51"/>
            <p:cNvSpPr txBox="1"/>
            <p:nvPr/>
          </p:nvSpPr>
          <p:spPr>
            <a:xfrm>
              <a:off x="7093478" y="2751462"/>
              <a:ext cx="20366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Assistance SKS, 3XX</a:t>
              </a:r>
              <a:endPara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Rektangel 64"/>
          <p:cNvSpPr/>
          <p:nvPr/>
        </p:nvSpPr>
        <p:spPr>
          <a:xfrm>
            <a:off x="271404" y="2170265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Skadesteds-leder 1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271403" y="2900533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Skadesteds-leder 2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ktangel 66"/>
          <p:cNvSpPr/>
          <p:nvPr/>
        </p:nvSpPr>
        <p:spPr>
          <a:xfrm>
            <a:off x="271402" y="3620887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da-DK" sz="1600" b="1" dirty="0" smtClean="0">
                <a:solidFill>
                  <a:schemeClr val="bg1"/>
                </a:solidFill>
              </a:rPr>
              <a:t>Holdleder 1</a:t>
            </a:r>
            <a:endParaRPr lang="da-DK" sz="1600" b="1" dirty="0">
              <a:solidFill>
                <a:schemeClr val="bg1"/>
              </a:solidFill>
            </a:endParaRPr>
          </a:p>
        </p:txBody>
      </p:sp>
      <p:sp>
        <p:nvSpPr>
          <p:cNvPr id="68" name="Rektangel 67"/>
          <p:cNvSpPr/>
          <p:nvPr/>
        </p:nvSpPr>
        <p:spPr>
          <a:xfrm>
            <a:off x="1804417" y="2170265"/>
            <a:ext cx="1468587" cy="62807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solidFill>
                  <a:schemeClr val="tx1"/>
                </a:solidFill>
              </a:rPr>
              <a:t>1. VH</a:t>
            </a:r>
          </a:p>
        </p:txBody>
      </p:sp>
      <p:sp>
        <p:nvSpPr>
          <p:cNvPr id="71" name="Rektangel 70"/>
          <p:cNvSpPr/>
          <p:nvPr/>
        </p:nvSpPr>
        <p:spPr>
          <a:xfrm>
            <a:off x="271401" y="5068251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ktangel 71"/>
          <p:cNvSpPr/>
          <p:nvPr/>
        </p:nvSpPr>
        <p:spPr>
          <a:xfrm>
            <a:off x="271401" y="4356017"/>
            <a:ext cx="1468587" cy="62807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Holdleder 2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ktangel 56"/>
          <p:cNvSpPr/>
          <p:nvPr/>
        </p:nvSpPr>
        <p:spPr>
          <a:xfrm>
            <a:off x="1804417" y="2903352"/>
            <a:ext cx="1468587" cy="62807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Holdleder 1</a:t>
            </a:r>
            <a:endParaRPr lang="da-DK" sz="1600" b="1" dirty="0">
              <a:solidFill>
                <a:schemeClr val="tx1"/>
              </a:solidFill>
            </a:endParaRPr>
          </a:p>
        </p:txBody>
      </p:sp>
      <p:sp>
        <p:nvSpPr>
          <p:cNvPr id="59" name="Rektangel 58"/>
          <p:cNvSpPr/>
          <p:nvPr/>
        </p:nvSpPr>
        <p:spPr>
          <a:xfrm>
            <a:off x="1804417" y="3620887"/>
            <a:ext cx="1468587" cy="62807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9" name="Rektangel 68"/>
          <p:cNvSpPr/>
          <p:nvPr/>
        </p:nvSpPr>
        <p:spPr>
          <a:xfrm>
            <a:off x="1802250" y="4356028"/>
            <a:ext cx="1468587" cy="62807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3" name="Rektangel 72"/>
          <p:cNvSpPr/>
          <p:nvPr/>
        </p:nvSpPr>
        <p:spPr>
          <a:xfrm>
            <a:off x="1802249" y="5068251"/>
            <a:ext cx="1468587" cy="62807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5" name="Rektangel 74"/>
          <p:cNvSpPr/>
          <p:nvPr/>
        </p:nvSpPr>
        <p:spPr>
          <a:xfrm>
            <a:off x="3337431" y="1460994"/>
            <a:ext cx="1468587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b="1" dirty="0" err="1" smtClean="0">
                <a:solidFill>
                  <a:schemeClr val="tx1"/>
                </a:solidFill>
                <a:latin typeface="Calibri" panose="020F0502020204030204"/>
              </a:rPr>
              <a:t>Sundheds-væsenet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1" name="Rektangel 80"/>
          <p:cNvSpPr/>
          <p:nvPr/>
        </p:nvSpPr>
        <p:spPr>
          <a:xfrm>
            <a:off x="1804418" y="1460994"/>
            <a:ext cx="1468587" cy="62807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Beredskabs-styrelsen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ktangel 57"/>
          <p:cNvSpPr/>
          <p:nvPr/>
        </p:nvSpPr>
        <p:spPr>
          <a:xfrm>
            <a:off x="3337431" y="2170265"/>
            <a:ext cx="1468587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Ambulance-leder</a:t>
            </a:r>
            <a:endParaRPr lang="da-DK" sz="1600" b="1" dirty="0">
              <a:solidFill>
                <a:schemeClr val="tx1"/>
              </a:solidFill>
            </a:endParaRPr>
          </a:p>
        </p:txBody>
      </p:sp>
      <p:sp>
        <p:nvSpPr>
          <p:cNvPr id="60" name="Rektangel 59"/>
          <p:cNvSpPr/>
          <p:nvPr/>
        </p:nvSpPr>
        <p:spPr>
          <a:xfrm>
            <a:off x="4870443" y="1453168"/>
            <a:ext cx="1468587" cy="62807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Forsvaret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3339196" y="2897055"/>
            <a:ext cx="1468587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solidFill>
                  <a:schemeClr val="tx1"/>
                </a:solidFill>
              </a:rPr>
              <a:t>AMK Vagtcentral</a:t>
            </a:r>
          </a:p>
        </p:txBody>
      </p:sp>
      <p:sp>
        <p:nvSpPr>
          <p:cNvPr id="62" name="Rektangel 61"/>
          <p:cNvSpPr/>
          <p:nvPr/>
        </p:nvSpPr>
        <p:spPr>
          <a:xfrm>
            <a:off x="3337430" y="4356017"/>
            <a:ext cx="1468587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0" name="Rektangel 69"/>
          <p:cNvSpPr/>
          <p:nvPr/>
        </p:nvSpPr>
        <p:spPr>
          <a:xfrm>
            <a:off x="3337431" y="3628489"/>
            <a:ext cx="1468587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>
                <a:solidFill>
                  <a:schemeClr val="tx1"/>
                </a:solidFill>
              </a:rPr>
              <a:t>Behandlings-pladsleder</a:t>
            </a:r>
          </a:p>
        </p:txBody>
      </p:sp>
      <p:sp>
        <p:nvSpPr>
          <p:cNvPr id="74" name="Rektangel 73"/>
          <p:cNvSpPr/>
          <p:nvPr/>
        </p:nvSpPr>
        <p:spPr>
          <a:xfrm>
            <a:off x="3333097" y="5068251"/>
            <a:ext cx="1468587" cy="62807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ktangel 81"/>
          <p:cNvSpPr/>
          <p:nvPr/>
        </p:nvSpPr>
        <p:spPr>
          <a:xfrm>
            <a:off x="4870443" y="2170265"/>
            <a:ext cx="1468587" cy="62807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da-DK" sz="1600" b="1" dirty="0">
                <a:solidFill>
                  <a:schemeClr val="tx1"/>
                </a:solidFill>
              </a:rPr>
              <a:t>JRCC Karup</a:t>
            </a:r>
          </a:p>
        </p:txBody>
      </p:sp>
      <p:sp>
        <p:nvSpPr>
          <p:cNvPr id="85" name="Rektangel 84"/>
          <p:cNvSpPr/>
          <p:nvPr/>
        </p:nvSpPr>
        <p:spPr>
          <a:xfrm>
            <a:off x="4870443" y="5065287"/>
            <a:ext cx="1468587" cy="62807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ktangel 85"/>
          <p:cNvSpPr/>
          <p:nvPr/>
        </p:nvSpPr>
        <p:spPr>
          <a:xfrm>
            <a:off x="4857124" y="4356016"/>
            <a:ext cx="1468587" cy="62807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ktangel 86"/>
          <p:cNvSpPr/>
          <p:nvPr/>
        </p:nvSpPr>
        <p:spPr>
          <a:xfrm>
            <a:off x="4870443" y="3628489"/>
            <a:ext cx="1468587" cy="62807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da-DK" sz="1600" b="1" dirty="0">
                <a:solidFill>
                  <a:schemeClr val="tx1"/>
                </a:solidFill>
              </a:rPr>
              <a:t>On </a:t>
            </a:r>
            <a:r>
              <a:rPr lang="da-DK" sz="1600" b="1" dirty="0" err="1">
                <a:solidFill>
                  <a:schemeClr val="tx1"/>
                </a:solidFill>
              </a:rPr>
              <a:t>Sceene</a:t>
            </a:r>
            <a:r>
              <a:rPr lang="da-DK" sz="1600" b="1" dirty="0">
                <a:solidFill>
                  <a:schemeClr val="tx1"/>
                </a:solidFill>
              </a:rPr>
              <a:t> Commander</a:t>
            </a:r>
          </a:p>
        </p:txBody>
      </p:sp>
      <p:sp>
        <p:nvSpPr>
          <p:cNvPr id="88" name="Rektangel 87"/>
          <p:cNvSpPr/>
          <p:nvPr/>
        </p:nvSpPr>
        <p:spPr>
          <a:xfrm>
            <a:off x="4870443" y="2897055"/>
            <a:ext cx="1468587" cy="62807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da-DK" sz="1600" b="1" dirty="0">
                <a:solidFill>
                  <a:schemeClr val="tx1"/>
                </a:solidFill>
              </a:rPr>
              <a:t>On </a:t>
            </a:r>
            <a:r>
              <a:rPr lang="da-DK" sz="1600" b="1" dirty="0" err="1">
                <a:solidFill>
                  <a:schemeClr val="tx1"/>
                </a:solidFill>
              </a:rPr>
              <a:t>Sceene</a:t>
            </a:r>
            <a:r>
              <a:rPr lang="da-DK" sz="1600" b="1" dirty="0">
                <a:solidFill>
                  <a:schemeClr val="tx1"/>
                </a:solidFill>
              </a:rPr>
              <a:t> </a:t>
            </a:r>
            <a:r>
              <a:rPr lang="da-DK" sz="1600" b="1" dirty="0" err="1">
                <a:solidFill>
                  <a:schemeClr val="tx1"/>
                </a:solidFill>
              </a:rPr>
              <a:t>Coordinator</a:t>
            </a:r>
            <a:endParaRPr lang="da-DK" sz="1600" b="1" dirty="0">
              <a:solidFill>
                <a:schemeClr val="tx1"/>
              </a:solidFill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6426131" y="1455286"/>
            <a:ext cx="1417775" cy="623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400" b="1" dirty="0" smtClean="0">
                <a:solidFill>
                  <a:prstClr val="white"/>
                </a:solidFill>
                <a:latin typeface="Calibri" panose="020F0502020204030204"/>
              </a:rPr>
              <a:t>Andre Aktører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ktangel 63"/>
          <p:cNvSpPr/>
          <p:nvPr/>
        </p:nvSpPr>
        <p:spPr>
          <a:xfrm>
            <a:off x="6425837" y="2172383"/>
            <a:ext cx="1417775" cy="623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Banedanmark</a:t>
            </a: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6425836" y="2889747"/>
            <a:ext cx="1417775" cy="623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da-DK" sz="1400" b="1" dirty="0">
              <a:solidFill>
                <a:prstClr val="white"/>
              </a:solidFill>
            </a:endParaRPr>
          </a:p>
        </p:txBody>
      </p:sp>
      <p:sp>
        <p:nvSpPr>
          <p:cNvPr id="94" name="Rektangel 93"/>
          <p:cNvSpPr/>
          <p:nvPr/>
        </p:nvSpPr>
        <p:spPr>
          <a:xfrm>
            <a:off x="6425836" y="3632726"/>
            <a:ext cx="1417775" cy="6238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Ekspert-beredskab</a:t>
            </a:r>
            <a:endParaRPr lang="da-DK" sz="1400" b="1" dirty="0">
              <a:solidFill>
                <a:schemeClr val="tx1"/>
              </a:solidFill>
            </a:endParaRPr>
          </a:p>
        </p:txBody>
      </p:sp>
      <p:sp>
        <p:nvSpPr>
          <p:cNvPr id="95" name="Rektangel 94"/>
          <p:cNvSpPr/>
          <p:nvPr/>
        </p:nvSpPr>
        <p:spPr>
          <a:xfrm>
            <a:off x="6425836" y="4356016"/>
            <a:ext cx="1417775" cy="6238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EOD</a:t>
            </a:r>
            <a:endParaRPr lang="da-DK" sz="1400" b="1" dirty="0">
              <a:solidFill>
                <a:schemeClr val="tx1"/>
              </a:solidFill>
            </a:endParaRPr>
          </a:p>
        </p:txBody>
      </p:sp>
      <p:sp>
        <p:nvSpPr>
          <p:cNvPr id="96" name="Rektangel 95"/>
          <p:cNvSpPr/>
          <p:nvPr/>
        </p:nvSpPr>
        <p:spPr>
          <a:xfrm>
            <a:off x="6425835" y="5065287"/>
            <a:ext cx="1417775" cy="6238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b="1" dirty="0">
              <a:solidFill>
                <a:schemeClr val="tx1"/>
              </a:solidFill>
            </a:endParaRPr>
          </a:p>
        </p:txBody>
      </p:sp>
      <p:sp>
        <p:nvSpPr>
          <p:cNvPr id="97" name="Rektangel 96"/>
          <p:cNvSpPr/>
          <p:nvPr/>
        </p:nvSpPr>
        <p:spPr>
          <a:xfrm>
            <a:off x="7995166" y="3628489"/>
            <a:ext cx="1441764" cy="6280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POLITI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ktangel 97"/>
          <p:cNvSpPr/>
          <p:nvPr/>
        </p:nvSpPr>
        <p:spPr>
          <a:xfrm>
            <a:off x="7995166" y="4359127"/>
            <a:ext cx="1441764" cy="6280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b="1" dirty="0" smtClean="0">
                <a:solidFill>
                  <a:schemeClr val="bg1"/>
                </a:solidFill>
                <a:latin typeface="Calibri" panose="020F0502020204030204"/>
              </a:rPr>
              <a:t>KST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9" name="Rektangel 98"/>
          <p:cNvSpPr/>
          <p:nvPr/>
        </p:nvSpPr>
        <p:spPr>
          <a:xfrm>
            <a:off x="7995166" y="5063168"/>
            <a:ext cx="1441764" cy="6280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2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13818</TotalTime>
  <Words>483</Words>
  <PresentationFormat>Widescreen</PresentationFormat>
  <Paragraphs>92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Skabelon til opbygning  af netskitser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2021-09-09T10:04:46Z</dcterms:created>
  <dcterms:modified xsi:type="dcterms:W3CDTF">2023-09-25T08:23:50Z</dcterms:modified>
</cp:coreProperties>
</file>