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9" r:id="rId7"/>
    <p:sldId id="262" r:id="rId8"/>
    <p:sldId id="266" r:id="rId9"/>
    <p:sldId id="267" r:id="rId10"/>
    <p:sldId id="268" r:id="rId11"/>
  </p:sldIdLst>
  <p:sldSz cx="9144000" cy="6858000" type="screen4x3"/>
  <p:notesSz cx="6810375" cy="994251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>
      <p:cViewPr varScale="1">
        <p:scale>
          <a:sx n="65" d="100"/>
          <a:sy n="65" d="100"/>
        </p:scale>
        <p:origin x="1344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46" y="-90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672"/>
          <a:stretch/>
        </p:blipFill>
        <p:spPr>
          <a:xfrm>
            <a:off x="0" y="0"/>
            <a:ext cx="6810375" cy="801337"/>
          </a:xfrm>
          <a:prstGeom prst="rect">
            <a:avLst/>
          </a:prstGeom>
        </p:spPr>
      </p:pic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9888C-E7DB-446E-9078-C554544BB230}" type="datetimeFigureOut">
              <a:rPr lang="da-DK" smtClean="0">
                <a:latin typeface="Times New Roman" pitchFamily="18" charset="0"/>
                <a:cs typeface="Times New Roman" pitchFamily="18" charset="0"/>
              </a:rPr>
              <a:pPr/>
              <a:t>20-01-2023</a:t>
            </a:fld>
            <a:endParaRPr lang="da-D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E0847-E0E0-4EF1-88B9-C7E81D90CFEF}" type="slidenum">
              <a:rPr lang="da-DK" smtClean="0">
                <a:latin typeface="Times New Roman" pitchFamily="18" charset="0"/>
                <a:cs typeface="Times New Roman" pitchFamily="18" charset="0"/>
              </a:rPr>
              <a:pPr/>
              <a:t>‹nr.›</a:t>
            </a:fld>
            <a:endParaRPr lang="da-DK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951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2D937378-EFDA-43D6-9B22-80006074F14C}" type="datetimeFigureOut">
              <a:rPr lang="da-DK" smtClean="0"/>
              <a:pPr/>
              <a:t>20-01-2023</a:t>
            </a:fld>
            <a:endParaRPr lang="da-DK" dirty="0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71A8CB79-3805-45A8-A9AC-E30FC4EE625F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15117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8CB79-3805-45A8-A9AC-E30FC4EE625F}" type="slidenum">
              <a:rPr lang="da-DK" smtClean="0"/>
              <a:pPr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65709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138" y="1438275"/>
            <a:ext cx="6291262" cy="1790700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3600"/>
              </a:lnSpc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9138" y="3429000"/>
            <a:ext cx="6291262" cy="2895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400"/>
              </a:lnSpc>
              <a:buNone/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a-DK" smtClean="0"/>
              <a:t>Klik for at redigere undertiteltypografien i masteren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29732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6635080" cy="940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63508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0900" y="1438275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b="1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900" y="1906588"/>
            <a:ext cx="137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4591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/>
          <a:stretch/>
        </p:blipFill>
        <p:spPr>
          <a:xfrm rot="5400000">
            <a:off x="2320240" y="0"/>
            <a:ext cx="6858000" cy="6858000"/>
          </a:xfrm>
          <a:prstGeom prst="rect">
            <a:avLst/>
          </a:prstGeom>
        </p:spPr>
      </p:pic>
      <p:sp>
        <p:nvSpPr>
          <p:cNvPr id="2" name="Lodret titel 1"/>
          <p:cNvSpPr>
            <a:spLocks noGrp="1"/>
          </p:cNvSpPr>
          <p:nvPr>
            <p:ph type="title" orient="vert" hasCustomPrompt="1"/>
          </p:nvPr>
        </p:nvSpPr>
        <p:spPr>
          <a:xfrm>
            <a:off x="6444208" y="274639"/>
            <a:ext cx="1800200" cy="4378498"/>
          </a:xfrm>
          <a:prstGeom prst="rect">
            <a:avLst/>
          </a:prstGeom>
        </p:spPr>
        <p:txBody>
          <a:bodyPr vert="eaVert"/>
          <a:lstStyle>
            <a:lvl1pPr>
              <a:defRPr/>
            </a:lvl1pPr>
          </a:lstStyle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9150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 rot="5400000">
            <a:off x="7416924" y="5326707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b="1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 rot="5400000">
            <a:off x="6482308" y="4759052"/>
            <a:ext cx="137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53830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6635080" cy="792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12776"/>
            <a:ext cx="6635080" cy="47133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0900" y="1438275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b="1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900" y="1906588"/>
            <a:ext cx="137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42368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0900" y="1438275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b="1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900" y="1906588"/>
            <a:ext cx="137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0258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6635080" cy="360040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844824"/>
            <a:ext cx="3240360" cy="4281339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 sz="1100"/>
            </a:lvl5pPr>
            <a:lvl6pPr>
              <a:defRPr sz="1000">
                <a:latin typeface="Times New Roman" pitchFamily="18" charset="0"/>
                <a:cs typeface="Times New Roman" pitchFamily="18" charset="0"/>
              </a:defRPr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851920" y="1844824"/>
            <a:ext cx="3240360" cy="4281339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5146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 sz="1000">
                <a:latin typeface="Times New Roman" pitchFamily="18" charset="0"/>
                <a:cs typeface="Times New Roman" pitchFamily="18" charset="0"/>
              </a:defRPr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 smtClean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200900" y="1438275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b="1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900" y="1906588"/>
            <a:ext cx="137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96282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663508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23807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238071" cy="3951288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852937" y="1535113"/>
            <a:ext cx="323934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3852937" y="2174875"/>
            <a:ext cx="3239343" cy="3951288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0" name="Rectangle 12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200900" y="1438275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b="1" dirty="0"/>
          </a:p>
        </p:txBody>
      </p:sp>
      <p:sp>
        <p:nvSpPr>
          <p:cNvPr id="11" name="Rectangle 13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7200900" y="1906588"/>
            <a:ext cx="137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535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663508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0900" y="1438275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b="1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900" y="1906588"/>
            <a:ext cx="137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87439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0900" y="1438275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b="1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900" y="1906588"/>
            <a:ext cx="137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24383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3517230" cy="585311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200900" y="1438275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b="1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900" y="1906588"/>
            <a:ext cx="137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05595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5656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dirty="0" smtClean="0"/>
              <a:t>Klik for at redigere i master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475656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475656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200900" y="1438275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b="1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900" y="1906588"/>
            <a:ext cx="137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04829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95338" y="1438275"/>
            <a:ext cx="6291262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Klik for at redigere titeltypografi i masteren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95338" y="1906588"/>
            <a:ext cx="6291262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</a:p>
          <a:p>
            <a:pPr lvl="4"/>
            <a:endParaRPr lang="da-DK" dirty="0" smtClean="0"/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0900" y="1438275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b="1" dirty="0"/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900" y="1906588"/>
            <a:ext cx="137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965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2860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None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1470025"/>
          </a:xfrm>
        </p:spPr>
        <p:txBody>
          <a:bodyPr/>
          <a:lstStyle/>
          <a:p>
            <a:r>
              <a:rPr lang="da-DK" dirty="0" smtClean="0"/>
              <a:t>Fælles radiosprog og god </a:t>
            </a:r>
            <a:br>
              <a:rPr lang="da-DK" dirty="0" smtClean="0"/>
            </a:br>
            <a:r>
              <a:rPr lang="da-DK" dirty="0" smtClean="0"/>
              <a:t>radiodisciplin på SINE</a:t>
            </a:r>
            <a:endParaRPr lang="da-DK" dirty="0"/>
          </a:p>
        </p:txBody>
      </p:sp>
      <p:sp>
        <p:nvSpPr>
          <p:cNvPr id="5" name="Undertitel 2"/>
          <p:cNvSpPr>
            <a:spLocks noGrp="1"/>
          </p:cNvSpPr>
          <p:nvPr>
            <p:ph type="subTitle" idx="4294967295"/>
          </p:nvPr>
        </p:nvSpPr>
        <p:spPr>
          <a:xfrm>
            <a:off x="755576" y="3861048"/>
            <a:ext cx="6400800" cy="17526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5723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Udtale af tal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12777"/>
            <a:ext cx="7139136" cy="792088"/>
          </a:xfrm>
        </p:spPr>
        <p:txBody>
          <a:bodyPr/>
          <a:lstStyle/>
          <a:p>
            <a:r>
              <a:rPr lang="da-DK" sz="1800" dirty="0"/>
              <a:t>Udtal tal meget tydeligt, da de ellers kan </a:t>
            </a: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 smtClean="0"/>
              <a:t>være </a:t>
            </a:r>
            <a:r>
              <a:rPr lang="da-DK" sz="1800" dirty="0"/>
              <a:t>svære at fange over radioen</a:t>
            </a:r>
            <a:r>
              <a:rPr lang="da-DK" sz="1800" dirty="0" smtClean="0"/>
              <a:t>.</a:t>
            </a:r>
            <a:br>
              <a:rPr lang="da-DK" sz="1800" dirty="0" smtClean="0"/>
            </a:br>
            <a:endParaRPr lang="da-DK" sz="1800" dirty="0"/>
          </a:p>
          <a:p>
            <a:r>
              <a:rPr lang="da-DK" sz="1800" dirty="0" smtClean="0"/>
              <a:t>Ved </a:t>
            </a:r>
            <a:r>
              <a:rPr lang="da-DK" sz="1800" dirty="0"/>
              <a:t>længere talkombinationer, </a:t>
            </a: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 smtClean="0"/>
              <a:t>bør </a:t>
            </a:r>
            <a:r>
              <a:rPr lang="da-DK" sz="1800" dirty="0"/>
              <a:t>tallene udtales enkeltvist.</a:t>
            </a:r>
          </a:p>
          <a:p>
            <a:endParaRPr lang="da-DK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03058"/>
              </p:ext>
            </p:extLst>
          </p:nvPr>
        </p:nvGraphicFramePr>
        <p:xfrm>
          <a:off x="6084168" y="1196752"/>
          <a:ext cx="2592288" cy="52390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2619">
                  <a:extLst>
                    <a:ext uri="{9D8B030D-6E8A-4147-A177-3AD203B41FA5}">
                      <a16:colId xmlns:a16="http://schemas.microsoft.com/office/drawing/2014/main" val="1144890439"/>
                    </a:ext>
                  </a:extLst>
                </a:gridCol>
                <a:gridCol w="1519669">
                  <a:extLst>
                    <a:ext uri="{9D8B030D-6E8A-4147-A177-3AD203B41FA5}">
                      <a16:colId xmlns:a16="http://schemas.microsoft.com/office/drawing/2014/main" val="2139693327"/>
                    </a:ext>
                  </a:extLst>
                </a:gridCol>
              </a:tblGrid>
              <a:tr h="3254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6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Tal</a:t>
                      </a:r>
                      <a:endParaRPr lang="da-DK" sz="16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Udtale</a:t>
                      </a:r>
                      <a:endParaRPr lang="da-DK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771242501"/>
                  </a:ext>
                </a:extLst>
              </a:tr>
              <a:tr h="3254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da-DK" sz="16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Nul</a:t>
                      </a:r>
                      <a:endParaRPr lang="da-DK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703011752"/>
                  </a:ext>
                </a:extLst>
              </a:tr>
              <a:tr h="3254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da-DK" sz="16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Én</a:t>
                      </a:r>
                      <a:endParaRPr lang="da-DK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519511434"/>
                  </a:ext>
                </a:extLst>
              </a:tr>
              <a:tr h="3254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da-DK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endParaRPr lang="da-DK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23814291"/>
                  </a:ext>
                </a:extLst>
              </a:tr>
              <a:tr h="3254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da-DK" sz="16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</a:t>
                      </a:r>
                      <a:endParaRPr lang="da-DK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764388495"/>
                  </a:ext>
                </a:extLst>
              </a:tr>
              <a:tr h="3254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da-DK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Fi-re</a:t>
                      </a:r>
                      <a:endParaRPr lang="da-DK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558873773"/>
                  </a:ext>
                </a:extLst>
              </a:tr>
              <a:tr h="3254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da-DK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Fem</a:t>
                      </a:r>
                      <a:endParaRPr lang="da-DK" sz="16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693972247"/>
                  </a:ext>
                </a:extLst>
              </a:tr>
              <a:tr h="3254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da-DK" sz="16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Seks</a:t>
                      </a:r>
                      <a:endParaRPr lang="da-DK" sz="16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873889978"/>
                  </a:ext>
                </a:extLst>
              </a:tr>
              <a:tr h="4841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da-DK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Syv</a:t>
                      </a:r>
                      <a:endParaRPr lang="da-DK" sz="16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532675882"/>
                  </a:ext>
                </a:extLst>
              </a:tr>
              <a:tr h="3254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da-DK" sz="16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Åtte</a:t>
                      </a:r>
                      <a:endParaRPr lang="da-DK" sz="16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175833075"/>
                  </a:ext>
                </a:extLst>
              </a:tr>
              <a:tr h="3254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da-DK" sz="16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Najne</a:t>
                      </a:r>
                      <a:endParaRPr lang="da-DK" sz="16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445736922"/>
                  </a:ext>
                </a:extLst>
              </a:tr>
              <a:tr h="3254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</a:t>
                      </a:r>
                      <a:endParaRPr lang="da-DK" sz="16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Nul </a:t>
                      </a:r>
                      <a:r>
                        <a:rPr lang="da-DK" sz="16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najne</a:t>
                      </a:r>
                      <a:endParaRPr lang="da-DK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933358731"/>
                  </a:ext>
                </a:extLst>
              </a:tr>
              <a:tr h="3254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da-DK" sz="16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</a:t>
                      </a:r>
                      <a:endParaRPr lang="da-DK" sz="16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66100402"/>
                  </a:ext>
                </a:extLst>
              </a:tr>
              <a:tr h="3254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</a:t>
                      </a:r>
                      <a:endParaRPr lang="da-DK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Én nul tre</a:t>
                      </a:r>
                      <a:endParaRPr lang="da-DK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903347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199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Indhold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14313" indent="-214313"/>
            <a:r>
              <a:rPr lang="da-DK" sz="1800" dirty="0"/>
              <a:t>Radiodisciplin</a:t>
            </a:r>
          </a:p>
          <a:p>
            <a:pPr marL="214313" indent="-214313"/>
            <a:r>
              <a:rPr lang="da-DK" sz="1800" dirty="0"/>
              <a:t>Ekspeditionsord</a:t>
            </a:r>
          </a:p>
          <a:p>
            <a:pPr marL="214313" indent="-214313"/>
            <a:r>
              <a:rPr lang="da-DK" sz="1800" dirty="0" smtClean="0"/>
              <a:t>Opkaldsprocedure</a:t>
            </a:r>
            <a:endParaRPr lang="da-DK" sz="1800" dirty="0"/>
          </a:p>
          <a:p>
            <a:pPr marL="214313" indent="-214313"/>
            <a:r>
              <a:rPr lang="da-DK" sz="1800" dirty="0"/>
              <a:t>ICAO-alfabetet</a:t>
            </a:r>
          </a:p>
          <a:p>
            <a:pPr marL="214313" indent="-214313"/>
            <a:r>
              <a:rPr lang="da-DK" sz="1800" dirty="0"/>
              <a:t>Taleteknik</a:t>
            </a:r>
          </a:p>
          <a:p>
            <a:pPr marL="214313" indent="-214313"/>
            <a:r>
              <a:rPr lang="da-DK" sz="1800" dirty="0" smtClean="0"/>
              <a:t>Udtale </a:t>
            </a:r>
            <a:r>
              <a:rPr lang="da-DK" sz="1800" dirty="0"/>
              <a:t>af tal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430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Radiodisciplin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12776"/>
            <a:ext cx="7067128" cy="4713387"/>
          </a:xfrm>
        </p:spPr>
        <p:txBody>
          <a:bodyPr/>
          <a:lstStyle/>
          <a:p>
            <a:pPr marL="0" indent="0">
              <a:buNone/>
            </a:pPr>
            <a:r>
              <a:rPr lang="da-DK" sz="1800" dirty="0"/>
              <a:t>Tænk i de fire T’er, når du kommunikerer over radio:</a:t>
            </a:r>
          </a:p>
          <a:p>
            <a:pPr marL="0" indent="0">
              <a:buNone/>
            </a:pPr>
            <a:endParaRPr lang="da-DK" sz="1800" dirty="0"/>
          </a:p>
          <a:p>
            <a:pPr>
              <a:buFont typeface="+mj-lt"/>
              <a:buAutoNum type="arabicPeriod"/>
            </a:pPr>
            <a:r>
              <a:rPr lang="da-DK" sz="1800" b="1" dirty="0"/>
              <a:t>Tænk: </a:t>
            </a:r>
            <a:r>
              <a:rPr lang="da-DK" sz="1800" dirty="0"/>
              <a:t>Gør dig overvejelser om meldingen</a:t>
            </a:r>
            <a:br>
              <a:rPr lang="da-DK" sz="1800" dirty="0"/>
            </a:br>
            <a:endParaRPr lang="da-DK" sz="1800" dirty="0"/>
          </a:p>
          <a:p>
            <a:pPr>
              <a:buFont typeface="+mj-lt"/>
              <a:buAutoNum type="arabicPeriod"/>
            </a:pPr>
            <a:r>
              <a:rPr lang="da-DK" sz="1800" b="1" dirty="0"/>
              <a:t>Tast: </a:t>
            </a:r>
            <a:r>
              <a:rPr lang="da-DK" sz="1800" dirty="0"/>
              <a:t>Tast på radioen (anvend PTT)</a:t>
            </a:r>
            <a:br>
              <a:rPr lang="da-DK" sz="1800" dirty="0"/>
            </a:br>
            <a:endParaRPr lang="da-DK" sz="1800" dirty="0"/>
          </a:p>
          <a:p>
            <a:pPr>
              <a:buFont typeface="+mj-lt"/>
              <a:buAutoNum type="arabicPeriod"/>
            </a:pPr>
            <a:r>
              <a:rPr lang="da-DK" sz="1800" b="1" dirty="0"/>
              <a:t>Tøv: </a:t>
            </a:r>
            <a:r>
              <a:rPr lang="da-DK" sz="1800" dirty="0"/>
              <a:t>Vent et splitsekund med at tale for at være sikker på, at hele meldingen når frem, da der kan være forsinkelse på radioen</a:t>
            </a:r>
            <a:br>
              <a:rPr lang="da-DK" sz="1800" dirty="0"/>
            </a:br>
            <a:endParaRPr lang="da-DK" sz="1800" dirty="0"/>
          </a:p>
          <a:p>
            <a:pPr>
              <a:buFont typeface="+mj-lt"/>
              <a:buAutoNum type="arabicPeriod"/>
            </a:pPr>
            <a:r>
              <a:rPr lang="da-DK" sz="1800" b="1" dirty="0"/>
              <a:t>Tal: </a:t>
            </a:r>
            <a:r>
              <a:rPr lang="da-DK" sz="1800" dirty="0"/>
              <a:t>Afgiv din melding</a:t>
            </a:r>
            <a:r>
              <a:rPr lang="da-DK" dirty="0"/>
              <a:t>.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6955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Ekspeditionsord</a:t>
            </a:r>
            <a:endParaRPr lang="da-DK" dirty="0"/>
          </a:p>
        </p:txBody>
      </p:sp>
      <p:sp>
        <p:nvSpPr>
          <p:cNvPr id="4" name="Oval billedforklaring 3"/>
          <p:cNvSpPr/>
          <p:nvPr/>
        </p:nvSpPr>
        <p:spPr>
          <a:xfrm>
            <a:off x="6201180" y="1756266"/>
            <a:ext cx="1899211" cy="1080120"/>
          </a:xfrm>
          <a:prstGeom prst="wedgeEllipseCallout">
            <a:avLst>
              <a:gd name="adj1" fmla="val 10262"/>
              <a:gd name="adj2" fmla="val 1360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Modtaget</a:t>
            </a:r>
          </a:p>
        </p:txBody>
      </p:sp>
      <p:sp>
        <p:nvSpPr>
          <p:cNvPr id="5" name="Tekstfelt 4"/>
          <p:cNvSpPr txBox="1"/>
          <p:nvPr/>
        </p:nvSpPr>
        <p:spPr>
          <a:xfrm>
            <a:off x="457200" y="1224571"/>
            <a:ext cx="6318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Fælles 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ekspeditionsord letter samtalen over radioen og sikrer genkendelig og præcis kommunikation.</a:t>
            </a:r>
          </a:p>
          <a:p>
            <a:endParaRPr lang="da-DK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al billedforklaring 5"/>
          <p:cNvSpPr/>
          <p:nvPr/>
        </p:nvSpPr>
        <p:spPr>
          <a:xfrm>
            <a:off x="611560" y="2476167"/>
            <a:ext cx="1782198" cy="1080120"/>
          </a:xfrm>
          <a:prstGeom prst="wedgeEllipseCallout">
            <a:avLst>
              <a:gd name="adj1" fmla="val 46019"/>
              <a:gd name="adj2" fmla="val 916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Klar</a:t>
            </a:r>
          </a:p>
        </p:txBody>
      </p:sp>
      <p:sp>
        <p:nvSpPr>
          <p:cNvPr id="7" name="Oval billedforklaring 6"/>
          <p:cNvSpPr/>
          <p:nvPr/>
        </p:nvSpPr>
        <p:spPr>
          <a:xfrm>
            <a:off x="1043608" y="4525490"/>
            <a:ext cx="2376264" cy="1080120"/>
          </a:xfrm>
          <a:prstGeom prst="wedgeEllipseCallout">
            <a:avLst>
              <a:gd name="adj1" fmla="val 54700"/>
              <a:gd name="adj2" fmla="val 1130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Melding til alle</a:t>
            </a:r>
            <a:endParaRPr lang="da-DK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val billedforklaring 7"/>
          <p:cNvSpPr/>
          <p:nvPr/>
        </p:nvSpPr>
        <p:spPr>
          <a:xfrm>
            <a:off x="3059832" y="3212976"/>
            <a:ext cx="2997333" cy="1080120"/>
          </a:xfrm>
          <a:prstGeom prst="wedgeEllipseCallout">
            <a:avLst>
              <a:gd name="adj1" fmla="val -24223"/>
              <a:gd name="adj2" fmla="val 898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Radiotavshed</a:t>
            </a:r>
            <a:endParaRPr lang="da-DK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billedforklaring 8"/>
          <p:cNvSpPr/>
          <p:nvPr/>
        </p:nvSpPr>
        <p:spPr>
          <a:xfrm>
            <a:off x="6588224" y="4391852"/>
            <a:ext cx="1782198" cy="1080120"/>
          </a:xfrm>
          <a:prstGeom prst="wedgeEllipseCallout">
            <a:avLst>
              <a:gd name="adj1" fmla="val -60739"/>
              <a:gd name="adj2" fmla="val 855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Slut</a:t>
            </a:r>
            <a:endParaRPr lang="da-DK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27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Opkaldsprocedure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42036" y="1196752"/>
            <a:ext cx="6635080" cy="4713387"/>
          </a:xfrm>
        </p:spPr>
        <p:txBody>
          <a:bodyPr/>
          <a:lstStyle/>
          <a:p>
            <a:pPr marL="0" indent="0">
              <a:buNone/>
            </a:pPr>
            <a:r>
              <a:rPr lang="da-DK" sz="1800" dirty="0"/>
              <a:t>Et opkald begynder med, at modtageren af meldingen nævnes to gange, derefter selve meldingen, så nævnes afsenderen en enkelt gang, og slutteligt skift/slut.</a:t>
            </a:r>
          </a:p>
          <a:p>
            <a:endParaRPr lang="da-DK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484302"/>
              </p:ext>
            </p:extLst>
          </p:nvPr>
        </p:nvGraphicFramePr>
        <p:xfrm>
          <a:off x="755576" y="2348879"/>
          <a:ext cx="7632848" cy="4053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6123">
                  <a:extLst>
                    <a:ext uri="{9D8B030D-6E8A-4147-A177-3AD203B41FA5}">
                      <a16:colId xmlns:a16="http://schemas.microsoft.com/office/drawing/2014/main" val="2681211624"/>
                    </a:ext>
                  </a:extLst>
                </a:gridCol>
                <a:gridCol w="3036725">
                  <a:extLst>
                    <a:ext uri="{9D8B030D-6E8A-4147-A177-3AD203B41FA5}">
                      <a16:colId xmlns:a16="http://schemas.microsoft.com/office/drawing/2014/main" val="93296811"/>
                    </a:ext>
                  </a:extLst>
                </a:gridCol>
              </a:tblGrid>
              <a:tr h="342878">
                <a:tc>
                  <a:txBody>
                    <a:bodyPr/>
                    <a:lstStyle/>
                    <a:p>
                      <a:r>
                        <a:rPr lang="da-DK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Opkaldsprocedure</a:t>
                      </a:r>
                      <a:endParaRPr lang="da-DK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da-DK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Eksempel</a:t>
                      </a:r>
                      <a:endParaRPr lang="da-DK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68675159"/>
                  </a:ext>
                </a:extLst>
              </a:tr>
              <a:tr h="10990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ISL </a:t>
                      </a:r>
                      <a:r>
                        <a:rPr lang="da-D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POLITI </a:t>
                      </a:r>
                      <a:r>
                        <a:rPr lang="da-D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ønsker at tale med ISL </a:t>
                      </a:r>
                      <a:r>
                        <a:rPr lang="da-D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BRAND</a:t>
                      </a:r>
                      <a:endParaRPr lang="da-DK" sz="16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ISL BRAND, ISL BRAND </a:t>
                      </a:r>
                      <a:r>
                        <a:rPr lang="da-DK" sz="16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da-D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</a:t>
                      </a:r>
                      <a:r>
                        <a:rPr lang="da-DK" sz="16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6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(MELDING/FORESPØRGSEL/POSITION) </a:t>
                      </a:r>
                      <a:r>
                        <a:rPr lang="da-DK" sz="16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da-D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ISL POLITI </a:t>
                      </a:r>
                      <a:r>
                        <a:rPr lang="da-DK" sz="16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da-D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6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SKIFT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21911319"/>
                  </a:ext>
                </a:extLst>
              </a:tr>
              <a:tr h="8295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ISL </a:t>
                      </a:r>
                      <a:r>
                        <a:rPr lang="da-D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BRAND </a:t>
                      </a:r>
                      <a:r>
                        <a:rPr lang="da-D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svarer, at han/hun har hørt opkaldet og er klar til at modtage melding/meddele position osv.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ISL POLITI </a:t>
                      </a:r>
                      <a:r>
                        <a:rPr lang="da-DK" sz="16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da-D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6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KLAR</a:t>
                      </a:r>
                      <a:r>
                        <a:rPr lang="da-D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6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da-D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ISL BRAND </a:t>
                      </a:r>
                      <a:r>
                        <a:rPr lang="da-DK" sz="16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da-D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6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SKIFT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21337081"/>
                  </a:ext>
                </a:extLst>
              </a:tr>
              <a:tr h="8454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ISL </a:t>
                      </a:r>
                      <a:r>
                        <a:rPr lang="da-D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POLITI </a:t>
                      </a:r>
                      <a:r>
                        <a:rPr lang="da-D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afgiver nu sin melding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ISL BRAND – </a:t>
                      </a:r>
                      <a:r>
                        <a:rPr lang="da-DK" sz="16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meldingen afgives – </a:t>
                      </a:r>
                      <a:r>
                        <a:rPr lang="da-D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ISL POLITI </a:t>
                      </a:r>
                      <a:r>
                        <a:rPr lang="da-DK" sz="16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da-D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6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SKIFT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0334002"/>
                  </a:ext>
                </a:extLst>
              </a:tr>
              <a:tr h="5940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ISL </a:t>
                      </a:r>
                      <a:r>
                        <a:rPr lang="da-D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BRAND </a:t>
                      </a:r>
                      <a:r>
                        <a:rPr lang="da-D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kvitterer for meldingen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ISL POLITI – </a:t>
                      </a:r>
                      <a:r>
                        <a:rPr lang="da-DK" sz="16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MODTAGET</a:t>
                      </a:r>
                      <a:r>
                        <a:rPr lang="da-D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6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da-D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ISL BRAND </a:t>
                      </a:r>
                      <a:r>
                        <a:rPr lang="da-DK" sz="16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da-D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6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SKIFT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80991064"/>
                  </a:ext>
                </a:extLst>
              </a:tr>
              <a:tr h="342878">
                <a:tc>
                  <a:txBody>
                    <a:bodyPr/>
                    <a:lstStyle/>
                    <a:p>
                      <a:r>
                        <a:rPr lang="da-D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ISL </a:t>
                      </a:r>
                      <a:r>
                        <a:rPr lang="da-D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POLITI </a:t>
                      </a:r>
                      <a:r>
                        <a:rPr lang="da-D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afslutter opkaldet</a:t>
                      </a:r>
                      <a:endParaRPr lang="da-DK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da-D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ISL BRAND </a:t>
                      </a:r>
                      <a:r>
                        <a:rPr lang="da-DK" sz="16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da-D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a-DK" sz="16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SLUT </a:t>
                      </a:r>
                      <a:endParaRPr lang="da-DK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16558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11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Postkort-modellen</a:t>
            </a:r>
            <a:endParaRPr lang="da-DK" dirty="0"/>
          </a:p>
        </p:txBody>
      </p:sp>
      <p:sp>
        <p:nvSpPr>
          <p:cNvPr id="3" name="Rektangel 2"/>
          <p:cNvSpPr/>
          <p:nvPr/>
        </p:nvSpPr>
        <p:spPr>
          <a:xfrm>
            <a:off x="3491880" y="3212976"/>
            <a:ext cx="4680520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6" name="Lige forbindelse 5"/>
          <p:cNvCxnSpPr/>
          <p:nvPr/>
        </p:nvCxnSpPr>
        <p:spPr>
          <a:xfrm>
            <a:off x="6156176" y="3645024"/>
            <a:ext cx="0" cy="1872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/>
          <p:cNvCxnSpPr/>
          <p:nvPr/>
        </p:nvCxnSpPr>
        <p:spPr>
          <a:xfrm>
            <a:off x="6372200" y="4365104"/>
            <a:ext cx="14401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forbindelse 9"/>
          <p:cNvCxnSpPr/>
          <p:nvPr/>
        </p:nvCxnSpPr>
        <p:spPr>
          <a:xfrm>
            <a:off x="6372200" y="4725144"/>
            <a:ext cx="14401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10"/>
          <p:cNvCxnSpPr/>
          <p:nvPr/>
        </p:nvCxnSpPr>
        <p:spPr>
          <a:xfrm>
            <a:off x="6372200" y="5085184"/>
            <a:ext cx="14401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felt 11"/>
          <p:cNvSpPr txBox="1"/>
          <p:nvPr/>
        </p:nvSpPr>
        <p:spPr>
          <a:xfrm>
            <a:off x="457200" y="1484784"/>
            <a:ext cx="27466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2 x modtager</a:t>
            </a:r>
          </a:p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Meddelelse</a:t>
            </a:r>
          </a:p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Afsender</a:t>
            </a:r>
          </a:p>
        </p:txBody>
      </p:sp>
      <p:cxnSp>
        <p:nvCxnSpPr>
          <p:cNvPr id="16" name="Lige forbindelse 15"/>
          <p:cNvCxnSpPr/>
          <p:nvPr/>
        </p:nvCxnSpPr>
        <p:spPr>
          <a:xfrm>
            <a:off x="2051720" y="1772816"/>
            <a:ext cx="1728192" cy="1728192"/>
          </a:xfrm>
          <a:prstGeom prst="line">
            <a:avLst/>
          </a:prstGeom>
          <a:ln>
            <a:solidFill>
              <a:srgbClr val="00206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Lige forbindelse 16"/>
          <p:cNvCxnSpPr/>
          <p:nvPr/>
        </p:nvCxnSpPr>
        <p:spPr>
          <a:xfrm>
            <a:off x="2051720" y="1772816"/>
            <a:ext cx="4379447" cy="2143274"/>
          </a:xfrm>
          <a:prstGeom prst="line">
            <a:avLst/>
          </a:prstGeom>
          <a:ln>
            <a:solidFill>
              <a:srgbClr val="00206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Lige forbindelse 20"/>
          <p:cNvCxnSpPr/>
          <p:nvPr/>
        </p:nvCxnSpPr>
        <p:spPr>
          <a:xfrm>
            <a:off x="1907704" y="2348880"/>
            <a:ext cx="2333739" cy="2053392"/>
          </a:xfrm>
          <a:prstGeom prst="line">
            <a:avLst/>
          </a:prstGeom>
          <a:ln>
            <a:solidFill>
              <a:srgbClr val="00206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Lige forbindelse 23"/>
          <p:cNvCxnSpPr/>
          <p:nvPr/>
        </p:nvCxnSpPr>
        <p:spPr>
          <a:xfrm>
            <a:off x="1609751" y="2797944"/>
            <a:ext cx="2206164" cy="2916996"/>
          </a:xfrm>
          <a:prstGeom prst="line">
            <a:avLst/>
          </a:prstGeom>
          <a:ln>
            <a:solidFill>
              <a:srgbClr val="00206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kstfelt 26"/>
          <p:cNvSpPr txBox="1"/>
          <p:nvPr/>
        </p:nvSpPr>
        <p:spPr>
          <a:xfrm>
            <a:off x="6300192" y="4037294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Modtager</a:t>
            </a: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kstfelt 27"/>
          <p:cNvSpPr txBox="1"/>
          <p:nvPr/>
        </p:nvSpPr>
        <p:spPr>
          <a:xfrm>
            <a:off x="3887923" y="3334901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Modtager</a:t>
            </a: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kstfelt 28"/>
          <p:cNvSpPr txBox="1"/>
          <p:nvPr/>
        </p:nvSpPr>
        <p:spPr>
          <a:xfrm>
            <a:off x="4313451" y="4323919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Meddelelse</a:t>
            </a: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kstfelt 29"/>
          <p:cNvSpPr txBox="1"/>
          <p:nvPr/>
        </p:nvSpPr>
        <p:spPr>
          <a:xfrm>
            <a:off x="3887923" y="5545663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Afsender</a:t>
            </a: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3" name="Billede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1" y="212983"/>
            <a:ext cx="2990460" cy="2231344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311124" y="4716621"/>
            <a:ext cx="2244652" cy="1815882"/>
          </a:xfrm>
          <a:prstGeom prst="rect">
            <a:avLst/>
          </a:prstGeom>
          <a:solidFill>
            <a:schemeClr val="accent6">
              <a:lumMod val="90000"/>
            </a:schemeClr>
          </a:solidFill>
          <a:ln>
            <a:solidFill>
              <a:schemeClr val="accent6">
                <a:lumMod val="9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Et opkald begynder med, at modtageren af meldingen nævnes to gange, derefter selve meldingen, </a:t>
            </a:r>
            <a:r>
              <a:rPr lang="da-D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hvorefter afsenderen nævnes </a:t>
            </a:r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en enkelt </a:t>
            </a:r>
            <a:r>
              <a:rPr lang="da-D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gang.</a:t>
            </a: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54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Opkaldsprocedure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1732" y="1225022"/>
            <a:ext cx="6635080" cy="1008112"/>
          </a:xfrm>
        </p:spPr>
        <p:txBody>
          <a:bodyPr/>
          <a:lstStyle/>
          <a:p>
            <a:pPr marL="0" indent="0">
              <a:buNone/>
            </a:pPr>
            <a:r>
              <a:rPr lang="da-DK" sz="1800" dirty="0"/>
              <a:t>Et opkald begynder med, at modtageren af meldingen nævnes to gange, derefter selve meldingen, så nævnes afsenderen en enkelt gang, og slutteligt skift/slut.</a:t>
            </a:r>
          </a:p>
          <a:p>
            <a:endParaRPr lang="da-DK" dirty="0"/>
          </a:p>
        </p:txBody>
      </p:sp>
      <p:pic>
        <p:nvPicPr>
          <p:cNvPr id="5" name="Billede 4" descr="C:\Users\WRX38783\AppData\Local\Microsoft\Windows\Temporary Internet Files\Content.Outlook\PSR5TB2R\Brandmand_radio_sort_150dpi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5589" y="4583847"/>
            <a:ext cx="629126" cy="195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Billede 5" descr="C:\Users\WRX38783\AppData\Local\Microsoft\Windows\Temporary Internet Files\Content.Outlook\PSR5TB2R\Politimand_radio_sort_72dpi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583847"/>
            <a:ext cx="659606" cy="195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frundet rektangulær billedforklaring 6"/>
          <p:cNvSpPr/>
          <p:nvPr/>
        </p:nvSpPr>
        <p:spPr>
          <a:xfrm>
            <a:off x="1691680" y="2256568"/>
            <a:ext cx="2839867" cy="704148"/>
          </a:xfrm>
          <a:prstGeom prst="wedgeRoundRectCallout">
            <a:avLst>
              <a:gd name="adj1" fmla="val -73305"/>
              <a:gd name="adj2" fmla="val 26264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ISL BRAND, ISL BRAND – melding </a:t>
            </a:r>
            <a:r>
              <a:rPr lang="da-DK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da-DK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skift</a:t>
            </a:r>
            <a:endParaRPr lang="da-DK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frundet rektangulær billedforklaring 7"/>
          <p:cNvSpPr/>
          <p:nvPr/>
        </p:nvSpPr>
        <p:spPr>
          <a:xfrm>
            <a:off x="5038378" y="2937282"/>
            <a:ext cx="2197918" cy="664292"/>
          </a:xfrm>
          <a:prstGeom prst="wedgeRoundRectCallout">
            <a:avLst>
              <a:gd name="adj1" fmla="val 79006"/>
              <a:gd name="adj2" fmla="val 19135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ISL POLITI – klar – ISL BRAND – skift</a:t>
            </a:r>
          </a:p>
        </p:txBody>
      </p:sp>
      <p:sp>
        <p:nvSpPr>
          <p:cNvPr id="9" name="Afrundet rektangulær billedforklaring 8"/>
          <p:cNvSpPr/>
          <p:nvPr/>
        </p:nvSpPr>
        <p:spPr>
          <a:xfrm>
            <a:off x="2267744" y="3481915"/>
            <a:ext cx="2688086" cy="1132153"/>
          </a:xfrm>
          <a:prstGeom prst="wedgeRoundRectCallout">
            <a:avLst>
              <a:gd name="adj1" fmla="val -68696"/>
              <a:gd name="adj2" fmla="val 7211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ISL BRAND – </a:t>
            </a:r>
            <a:r>
              <a:rPr lang="da-DK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a-DK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 </a:t>
            </a:r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 fremme ved indsatsområdet om 8 min. – ISL POLITI – skift</a:t>
            </a:r>
          </a:p>
        </p:txBody>
      </p:sp>
      <p:sp>
        <p:nvSpPr>
          <p:cNvPr id="10" name="Afrundet rektangulær billedforklaring 9"/>
          <p:cNvSpPr/>
          <p:nvPr/>
        </p:nvSpPr>
        <p:spPr>
          <a:xfrm>
            <a:off x="4531547" y="4798100"/>
            <a:ext cx="2550940" cy="892366"/>
          </a:xfrm>
          <a:prstGeom prst="wedgeRoundRectCallout">
            <a:avLst>
              <a:gd name="adj1" fmla="val 70560"/>
              <a:gd name="adj2" fmla="val -5488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ISL POLITI – modtaget – ISL BRAND – skift</a:t>
            </a:r>
          </a:p>
        </p:txBody>
      </p:sp>
      <p:sp>
        <p:nvSpPr>
          <p:cNvPr id="11" name="Afrundet rektangulær billedforklaring 10"/>
          <p:cNvSpPr/>
          <p:nvPr/>
        </p:nvSpPr>
        <p:spPr>
          <a:xfrm>
            <a:off x="2473724" y="5468987"/>
            <a:ext cx="1836204" cy="432048"/>
          </a:xfrm>
          <a:prstGeom prst="wedgeRoundRectCallout">
            <a:avLst>
              <a:gd name="adj1" fmla="val -94852"/>
              <a:gd name="adj2" fmla="val -8838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ISL BRAND – slut</a:t>
            </a:r>
          </a:p>
        </p:txBody>
      </p:sp>
    </p:spTree>
    <p:extLst>
      <p:ext uri="{BB962C8B-B14F-4D97-AF65-F5344CB8AC3E}">
        <p14:creationId xmlns:p14="http://schemas.microsoft.com/office/powerpoint/2010/main" val="18779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ICAO-alfabetet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12777"/>
            <a:ext cx="6635080" cy="1080120"/>
          </a:xfrm>
        </p:spPr>
        <p:txBody>
          <a:bodyPr/>
          <a:lstStyle/>
          <a:p>
            <a:pPr marL="0" indent="0">
              <a:buNone/>
            </a:pPr>
            <a:r>
              <a:rPr lang="da-DK" sz="1800" dirty="0" smtClean="0"/>
              <a:t>Brugen </a:t>
            </a:r>
            <a:r>
              <a:rPr lang="da-DK" sz="1800" dirty="0"/>
              <a:t>af NATO’s fonetiske alfabet udelukker misforståelser om, hvilket bogstav der siges i meldingen. </a:t>
            </a: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 smtClean="0"/>
              <a:t> </a:t>
            </a: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 smtClean="0"/>
              <a:t>Nummerpladen </a:t>
            </a:r>
            <a:r>
              <a:rPr lang="da-DK" sz="1800" dirty="0" smtClean="0"/>
              <a:t>AI 58237 </a:t>
            </a:r>
            <a:r>
              <a:rPr lang="da-DK" sz="1800" dirty="0"/>
              <a:t>siges således: ALFA INDIA 5-8-2-3-7.</a:t>
            </a:r>
          </a:p>
          <a:p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23" y="2780928"/>
            <a:ext cx="8151099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59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Taleteknik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14313" indent="-214313"/>
            <a:r>
              <a:rPr lang="da-DK" sz="1800" dirty="0"/>
              <a:t>Tal </a:t>
            </a:r>
            <a:r>
              <a:rPr lang="da-DK" sz="1800" dirty="0" smtClean="0"/>
              <a:t>tydeligt</a:t>
            </a:r>
            <a:r>
              <a:rPr lang="da-DK" sz="1800" dirty="0"/>
              <a:t/>
            </a:r>
            <a:br>
              <a:rPr lang="da-DK" sz="1800" dirty="0"/>
            </a:br>
            <a:endParaRPr lang="da-DK" sz="1800" dirty="0"/>
          </a:p>
          <a:p>
            <a:pPr marL="214313" indent="-214313"/>
            <a:r>
              <a:rPr lang="da-DK" sz="1800" dirty="0"/>
              <a:t>Hold den naturlige rytme, du har i daglig </a:t>
            </a:r>
            <a:r>
              <a:rPr lang="da-DK" sz="1800" dirty="0" smtClean="0"/>
              <a:t>tale</a:t>
            </a:r>
            <a:r>
              <a:rPr lang="da-DK" sz="1800" dirty="0"/>
              <a:t/>
            </a:r>
            <a:br>
              <a:rPr lang="da-DK" sz="1800" dirty="0"/>
            </a:br>
            <a:endParaRPr lang="da-DK" sz="1800" dirty="0"/>
          </a:p>
          <a:p>
            <a:pPr marL="214313" indent="-214313"/>
            <a:r>
              <a:rPr lang="da-DK" sz="1800" dirty="0"/>
              <a:t>Tal jævnt og </a:t>
            </a:r>
            <a:r>
              <a:rPr lang="da-DK" sz="1800" dirty="0" smtClean="0"/>
              <a:t>roligt</a:t>
            </a:r>
            <a:r>
              <a:rPr lang="da-DK" sz="1800" dirty="0"/>
              <a:t/>
            </a:r>
            <a:br>
              <a:rPr lang="da-DK" sz="1800" dirty="0"/>
            </a:br>
            <a:endParaRPr lang="da-DK" sz="1800" dirty="0"/>
          </a:p>
          <a:p>
            <a:pPr marL="214313" indent="-214313"/>
            <a:r>
              <a:rPr lang="da-DK" sz="1800" dirty="0"/>
              <a:t>Sænk ikke stemmen på den sidste del af </a:t>
            </a:r>
            <a:r>
              <a:rPr lang="da-DK" sz="1800" dirty="0" smtClean="0"/>
              <a:t>meldingen</a:t>
            </a:r>
            <a:r>
              <a:rPr lang="da-DK" sz="1800" dirty="0"/>
              <a:t/>
            </a:r>
            <a:br>
              <a:rPr lang="da-DK" sz="1800" dirty="0"/>
            </a:br>
            <a:endParaRPr lang="da-DK" sz="1800" dirty="0"/>
          </a:p>
          <a:p>
            <a:pPr marL="214313" indent="-214313"/>
            <a:r>
              <a:rPr lang="da-DK" sz="1800" dirty="0"/>
              <a:t>Formulér dig kort og </a:t>
            </a:r>
            <a:r>
              <a:rPr lang="da-DK" sz="1800" dirty="0" smtClean="0"/>
              <a:t>præcist</a:t>
            </a:r>
            <a:r>
              <a:rPr lang="da-DK" sz="1800" dirty="0"/>
              <a:t/>
            </a:r>
            <a:br>
              <a:rPr lang="da-DK" sz="1800" dirty="0"/>
            </a:br>
            <a:endParaRPr lang="da-DK" sz="1800" dirty="0"/>
          </a:p>
          <a:p>
            <a:pPr marL="214313" indent="-214313"/>
            <a:r>
              <a:rPr lang="da-DK" sz="1800" dirty="0"/>
              <a:t>Gør ophold mellem sætninger eller udtryk, </a:t>
            </a: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 smtClean="0"/>
              <a:t>når </a:t>
            </a:r>
            <a:r>
              <a:rPr lang="da-DK" sz="1800" dirty="0"/>
              <a:t>meldingen skal skrives ned.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6835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FB_Pres_DK_template_ny">
  <a:themeElements>
    <a:clrScheme name="CFB">
      <a:dk1>
        <a:sysClr val="windowText" lastClr="000000"/>
      </a:dk1>
      <a:lt1>
        <a:sysClr val="window" lastClr="FFFFFF"/>
      </a:lt1>
      <a:dk2>
        <a:srgbClr val="001E3C"/>
      </a:dk2>
      <a:lt2>
        <a:srgbClr val="B1E3FF"/>
      </a:lt2>
      <a:accent1>
        <a:srgbClr val="D4E600"/>
      </a:accent1>
      <a:accent2>
        <a:srgbClr val="959595"/>
      </a:accent2>
      <a:accent3>
        <a:srgbClr val="3C3C3C"/>
      </a:accent3>
      <a:accent4>
        <a:srgbClr val="CECECE"/>
      </a:accent4>
      <a:accent5>
        <a:srgbClr val="4BACC6"/>
      </a:accent5>
      <a:accent6>
        <a:srgbClr val="E2F4FF"/>
      </a:accent6>
      <a:hlink>
        <a:srgbClr val="1B99CD"/>
      </a:hlink>
      <a:folHlink>
        <a:srgbClr val="959595"/>
      </a:folHlink>
    </a:clrScheme>
    <a:fontScheme name="CFB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FB-skabelon DK.potx" id="{E589DF7C-D30E-4F93-AB76-2F036CFE4933}" vid="{E2850E7F-1DEC-4BC0-A6EB-387C29C235E0}"/>
    </a:ext>
  </a:ext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CFB-præsentation DK</Template>
  <TotalTime>85</TotalTime>
  <Words>480</Words>
  <PresentationFormat>Skærmshow (4:3)</PresentationFormat>
  <Paragraphs>93</Paragraphs>
  <Slides>10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CFB_Pres_DK_template_ny</vt:lpstr>
      <vt:lpstr>Fælles radiosprog og god  radiodisciplin på SINE</vt:lpstr>
      <vt:lpstr>Indhold</vt:lpstr>
      <vt:lpstr>Radiodisciplin </vt:lpstr>
      <vt:lpstr>Ekspeditionsord</vt:lpstr>
      <vt:lpstr>Opkaldsprocedure</vt:lpstr>
      <vt:lpstr>Postkort-modellen</vt:lpstr>
      <vt:lpstr>Opkaldsprocedure</vt:lpstr>
      <vt:lpstr>ICAO-alfabetet</vt:lpstr>
      <vt:lpstr>Taleteknik</vt:lpstr>
      <vt:lpstr>Udtale af tal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2015-04-23T06:46:07Z</cp:lastPrinted>
  <dcterms:created xsi:type="dcterms:W3CDTF">2023-01-17T10:17:02Z</dcterms:created>
  <dcterms:modified xsi:type="dcterms:W3CDTF">2023-01-20T09:59:52Z</dcterms:modified>
</cp:coreProperties>
</file>