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10375" cy="994251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>
      <p:cViewPr varScale="1">
        <p:scale>
          <a:sx n="69" d="100"/>
          <a:sy n="69" d="100"/>
        </p:scale>
        <p:origin x="11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46" y="-90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672"/>
          <a:stretch/>
        </p:blipFill>
        <p:spPr>
          <a:xfrm>
            <a:off x="0" y="0"/>
            <a:ext cx="6810375" cy="801337"/>
          </a:xfrm>
          <a:prstGeom prst="rect">
            <a:avLst/>
          </a:prstGeom>
        </p:spPr>
      </p:pic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9888C-E7DB-446E-9078-C554544BB230}" type="datetimeFigureOut">
              <a:rPr lang="da-DK" smtClean="0">
                <a:latin typeface="Times New Roman" pitchFamily="18" charset="0"/>
                <a:cs typeface="Times New Roman" pitchFamily="18" charset="0"/>
              </a:rPr>
              <a:pPr/>
              <a:t>09-02-2022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E0847-E0E0-4EF1-88B9-C7E81D90CFEF}" type="slidenum">
              <a:rPr lang="da-DK" smtClean="0">
                <a:latin typeface="Times New Roman" pitchFamily="18" charset="0"/>
                <a:cs typeface="Times New Roman" pitchFamily="18" charset="0"/>
              </a:rPr>
              <a:pPr/>
              <a:t>‹nr.›</a:t>
            </a:fld>
            <a:endParaRPr lang="da-DK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95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D937378-EFDA-43D6-9B22-80006074F14C}" type="datetimeFigureOut">
              <a:rPr lang="da-DK" smtClean="0"/>
              <a:pPr/>
              <a:t>09-02-2022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71A8CB79-3805-45A8-A9AC-E30FC4EE625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511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CB79-3805-45A8-A9AC-E30FC4EE625F}" type="slidenum">
              <a:rPr lang="da-DK" smtClean="0"/>
              <a:pPr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570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1438275"/>
            <a:ext cx="6291262" cy="1790700"/>
          </a:xfrm>
          <a:prstGeom prst="rect">
            <a:avLst/>
          </a:prstGeom>
        </p:spPr>
        <p:txBody>
          <a:bodyPr anchor="b"/>
          <a:lstStyle>
            <a:lvl1pPr algn="l">
              <a:lnSpc>
                <a:spcPts val="3600"/>
              </a:lnSpc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429000"/>
            <a:ext cx="6291262" cy="28956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buNone/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973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6635080" cy="9409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63508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5913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/>
          <a:stretch/>
        </p:blipFill>
        <p:spPr>
          <a:xfrm rot="5400000">
            <a:off x="2320240" y="0"/>
            <a:ext cx="6858000" cy="6858000"/>
          </a:xfrm>
          <a:prstGeom prst="rect">
            <a:avLst/>
          </a:prstGeom>
        </p:spPr>
      </p:pic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6444208" y="274639"/>
            <a:ext cx="1800200" cy="4378498"/>
          </a:xfrm>
          <a:prstGeom prst="rect">
            <a:avLst/>
          </a:prstGeom>
        </p:spPr>
        <p:txBody>
          <a:bodyPr vert="eaVert"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150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 rot="5400000">
            <a:off x="7416924" y="5326707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 rot="5400000">
            <a:off x="6482308" y="4759052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383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6635080" cy="79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6635080" cy="471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23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0258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6635080" cy="36004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100"/>
            </a:lvl5pPr>
            <a:lvl6pPr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851920" y="1844824"/>
            <a:ext cx="3240360" cy="4281339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514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 sz="1000">
                <a:latin typeface="Times New Roman" pitchFamily="18" charset="0"/>
                <a:cs typeface="Times New Roman" pitchFamily="18" charset="0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 smtClean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96282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3807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38071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852937" y="1535113"/>
            <a:ext cx="323934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852937" y="2174875"/>
            <a:ext cx="3239343" cy="3951288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0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35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87439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2438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351723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559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5656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dirty="0" smtClean="0"/>
              <a:t>Klik for at redigere i master</a:t>
            </a:r>
            <a:br>
              <a:rPr lang="da-DK" dirty="0" smtClean="0"/>
            </a:b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475656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475656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04829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5338" y="1438275"/>
            <a:ext cx="6291262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titeltypografi i masteren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5338" y="1906588"/>
            <a:ext cx="629126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4"/>
            <a:endParaRPr lang="da-DK" dirty="0" smtClean="0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0900" y="1438275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b="1" dirty="0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900" y="1906588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ts val="1200"/>
              </a:lnSpc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6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2860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da-DK" dirty="0" smtClean="0"/>
              <a:t>Sikkerhedspolitik for beredskabers </a:t>
            </a:r>
            <a:br>
              <a:rPr lang="da-DK" dirty="0" smtClean="0"/>
            </a:br>
            <a:r>
              <a:rPr lang="da-DK" dirty="0" smtClean="0"/>
              <a:t>brug af SINE</a:t>
            </a:r>
            <a:endParaRPr lang="da-DK" dirty="0"/>
          </a:p>
        </p:txBody>
      </p:sp>
      <p:sp>
        <p:nvSpPr>
          <p:cNvPr id="5" name="Undertitel 2"/>
          <p:cNvSpPr>
            <a:spLocks noGrp="1"/>
          </p:cNvSpPr>
          <p:nvPr>
            <p:ph type="subTitle" idx="4294967295"/>
          </p:nvPr>
        </p:nvSpPr>
        <p:spPr>
          <a:xfrm>
            <a:off x="755576" y="3861048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Formalisering af sikkerhedskrav for brug og håndtering af SINE-udstyr og informationer herom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723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Hvorfor en sikkerhedspolitik?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Vi skal sikre, at uautoriserede personer ikke kan få adgang til eller påvirke driften af SINE. Det kræver, at der er fokus på:</a:t>
            </a:r>
          </a:p>
          <a:p>
            <a:pPr lvl="1"/>
            <a:r>
              <a:rPr lang="da-DK" dirty="0" smtClean="0"/>
              <a:t>Opbevaring af SINE-udstyr</a:t>
            </a:r>
          </a:p>
          <a:p>
            <a:pPr lvl="1"/>
            <a:r>
              <a:rPr lang="da-DK" dirty="0" smtClean="0"/>
              <a:t>Brug af SINE-udstyr</a:t>
            </a:r>
          </a:p>
          <a:p>
            <a:pPr lvl="1"/>
            <a:r>
              <a:rPr lang="da-DK" dirty="0" smtClean="0"/>
              <a:t>Vedligeholdelse af SINE-udstyr</a:t>
            </a:r>
          </a:p>
          <a:p>
            <a:pPr lvl="1"/>
            <a:r>
              <a:rPr lang="da-DK" dirty="0" smtClean="0"/>
              <a:t>Informationer, der kommunikeres på SINE</a:t>
            </a:r>
            <a:endParaRPr lang="da-DK" dirty="0"/>
          </a:p>
          <a:p>
            <a:pPr marL="457200" lvl="1" indent="0">
              <a:buNone/>
            </a:pPr>
            <a:endParaRPr lang="da-DK" dirty="0" smtClean="0"/>
          </a:p>
          <a:p>
            <a:pPr marL="457200" lvl="1" indent="0">
              <a:buNone/>
            </a:pPr>
            <a:endParaRPr lang="da-DK" dirty="0"/>
          </a:p>
          <a:p>
            <a:pPr marL="457200" lvl="1" indent="0">
              <a:buNone/>
            </a:pPr>
            <a:r>
              <a:rPr lang="da-DK" sz="1600" dirty="0"/>
              <a:t>Sikkerhedspolitikken er en formalisering af de sikkerhedskrav, som allerede eksisterer i gældende lovgivning og </a:t>
            </a:r>
            <a:r>
              <a:rPr lang="da-DK" sz="1600" dirty="0" err="1"/>
              <a:t>best</a:t>
            </a:r>
            <a:r>
              <a:rPr lang="da-DK" sz="1600" dirty="0"/>
              <a:t> </a:t>
            </a:r>
            <a:r>
              <a:rPr lang="da-DK" sz="1600" dirty="0" err="1"/>
              <a:t>practice</a:t>
            </a:r>
            <a:r>
              <a:rPr lang="da-DK" sz="1600" dirty="0"/>
              <a:t> på området, herunder persondataforordningen, retshåndhævelsesloven og ISO27001 vedr. informationssikkerhed.</a:t>
            </a:r>
          </a:p>
        </p:txBody>
      </p:sp>
    </p:spTree>
    <p:extLst>
      <p:ext uri="{BB962C8B-B14F-4D97-AF65-F5344CB8AC3E}">
        <p14:creationId xmlns:p14="http://schemas.microsoft.com/office/powerpoint/2010/main" val="6430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Opbevaring af SINE-udstyr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Beredskaberne skal som minimum have følgende sikkerhedsforanstaltninger: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/>
              <a:t>Opdateret overblik over alle </a:t>
            </a:r>
            <a:r>
              <a:rPr lang="da-DK" dirty="0" smtClean="0"/>
              <a:t>SINE-radioer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Regelmæssige optællinger af </a:t>
            </a:r>
            <a:r>
              <a:rPr lang="da-DK" dirty="0" smtClean="0"/>
              <a:t>SINE-radioer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SINE-radioer skal opbevares utilgængeligt for uvedkommende </a:t>
            </a:r>
            <a:r>
              <a:rPr lang="da-DK" dirty="0" smtClean="0"/>
              <a:t>personer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SINE-radioer uden opsyn skal låses </a:t>
            </a:r>
            <a:r>
              <a:rPr lang="da-DK" dirty="0" smtClean="0"/>
              <a:t>inde</a:t>
            </a:r>
            <a:br>
              <a:rPr lang="da-DK" dirty="0" smtClean="0"/>
            </a:br>
            <a:endParaRPr lang="da-DK" dirty="0"/>
          </a:p>
          <a:p>
            <a:r>
              <a:rPr lang="da-DK" dirty="0"/>
              <a:t>Hvis en radio er bortkommen, skal Dansk Beredskabskommunikation A/S straks </a:t>
            </a:r>
            <a:r>
              <a:rPr lang="da-DK" dirty="0" smtClean="0"/>
              <a:t>underrettes.</a:t>
            </a: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84790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Brug af SINE-udstyr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Brugerne skal søge at minimere risikoen for, at uvedkommende kan lytte med på radiokommunikationen, eksempelvis som følge af unødigt høj lydindstilling.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Derudover skal nedenstående sikkerhedsforanstaltninger som minimum opfyldes: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Må kun anvendes til tjenestemæssigt behov</a:t>
            </a:r>
          </a:p>
          <a:p>
            <a:r>
              <a:rPr lang="da-DK" dirty="0" smtClean="0"/>
              <a:t>Må kun fjernes fra beredskabets område til tjenestelige opgaver</a:t>
            </a:r>
          </a:p>
          <a:p>
            <a:r>
              <a:rPr lang="da-DK" dirty="0" smtClean="0"/>
              <a:t>Må kun anvende de talegrupper, hvortil man har et operativt behov</a:t>
            </a:r>
          </a:p>
          <a:p>
            <a:r>
              <a:rPr lang="da-DK" dirty="0" smtClean="0"/>
              <a:t>Straks informere nærmeste leder, hvis en SINE-radio er bortkommen.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404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Vedligeholdelse af SINE-udstyr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Den enkelte beredskabsmyndighed er ansvarlig for, at dennes SINE-udstyr løbende bliver vedligeholdt og udskiftet efter behov, således at det til enhver tid vil kunne anvendes ved en større hændelse. 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995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Informationssikkerhed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6995120" cy="5328592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Al kritisk information om SINE skal krypteres, når det sendes over internettet fx:</a:t>
            </a:r>
          </a:p>
          <a:p>
            <a:r>
              <a:rPr lang="da-DK" dirty="0" smtClean="0"/>
              <a:t>Passwords</a:t>
            </a:r>
          </a:p>
          <a:p>
            <a:r>
              <a:rPr lang="da-DK" dirty="0" smtClean="0"/>
              <a:t>Krypteringsnøgler</a:t>
            </a:r>
          </a:p>
          <a:p>
            <a:r>
              <a:rPr lang="da-DK" dirty="0" smtClean="0"/>
              <a:t>ISSI-numre</a:t>
            </a:r>
          </a:p>
          <a:p>
            <a:r>
              <a:rPr lang="da-DK" dirty="0" smtClean="0"/>
              <a:t>IP-numre til </a:t>
            </a:r>
            <a:r>
              <a:rPr lang="da-DK" dirty="0" err="1" smtClean="0"/>
              <a:t>ICCS’er</a:t>
            </a:r>
            <a:endParaRPr lang="da-DK" dirty="0" smtClean="0"/>
          </a:p>
          <a:p>
            <a:r>
              <a:rPr lang="da-DK" dirty="0" smtClean="0"/>
              <a:t>numre på talegrupper</a:t>
            </a:r>
          </a:p>
          <a:p>
            <a:r>
              <a:rPr lang="da-DK" dirty="0" err="1" smtClean="0"/>
              <a:t>fleetmaps</a:t>
            </a:r>
            <a:r>
              <a:rPr lang="da-DK" dirty="0" smtClean="0"/>
              <a:t> m.m.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b="1" dirty="0" smtClean="0"/>
              <a:t>Tavshedspligt</a:t>
            </a:r>
          </a:p>
          <a:p>
            <a:pPr marL="0" indent="0">
              <a:buNone/>
            </a:pPr>
            <a:r>
              <a:rPr lang="da-DK" dirty="0"/>
              <a:t>Medarbejdere med adgang til følsomme informationer om SINE, og som ikke er omfattet af reglerne om tavshedspligt for offentligt ansatte, bør underskrive en NDA </a:t>
            </a:r>
            <a:r>
              <a:rPr lang="da-DK" dirty="0" smtClean="0"/>
              <a:t>(</a:t>
            </a:r>
            <a:r>
              <a:rPr lang="da-DK" dirty="0"/>
              <a:t>Non Disclosure </a:t>
            </a:r>
            <a:r>
              <a:rPr lang="da-DK" dirty="0" smtClean="0"/>
              <a:t>Agreement) for </a:t>
            </a:r>
            <a:r>
              <a:rPr lang="da-DK" dirty="0"/>
              <a:t>at sikre, at informationer om SINE ikke havner hos uautoriserede personer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b="1" dirty="0" smtClean="0"/>
              <a:t>Opbevaring af data</a:t>
            </a:r>
            <a:endParaRPr lang="da-DK" b="1" dirty="0"/>
          </a:p>
          <a:p>
            <a:pPr marL="0" indent="0">
              <a:buNone/>
            </a:pPr>
            <a:r>
              <a:rPr lang="da-DK" dirty="0" smtClean="0"/>
              <a:t>Ved opbevaring af data fra SINE fx talekommunikation eller positionsdata er det beredskab, der opbevarer pågældende data, selvstændigt ansvarlig for, at dette sker i henhold til gældende lovgivning.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6911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Sikkerhedsbrud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Ved mistanke om brud på sikkerheden, skal beredskabet hurtigst muligt kontakt Rigspolitiets Center for Beredskabskommunikation og Dansk Beredskabskommunikation A/S, så eventuelle konsekvenser kan forebygges.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5063580"/>
      </p:ext>
    </p:extLst>
  </p:cSld>
  <p:clrMapOvr>
    <a:masterClrMapping/>
  </p:clrMapOvr>
</p:sld>
</file>

<file path=ppt/theme/theme1.xml><?xml version="1.0" encoding="utf-8"?>
<a:theme xmlns:a="http://schemas.openxmlformats.org/drawingml/2006/main" name="CFB_Pres_DK_template_ny">
  <a:themeElements>
    <a:clrScheme name="CFB">
      <a:dk1>
        <a:sysClr val="windowText" lastClr="000000"/>
      </a:dk1>
      <a:lt1>
        <a:sysClr val="window" lastClr="FFFFFF"/>
      </a:lt1>
      <a:dk2>
        <a:srgbClr val="001E3C"/>
      </a:dk2>
      <a:lt2>
        <a:srgbClr val="B1E3FF"/>
      </a:lt2>
      <a:accent1>
        <a:srgbClr val="D4E600"/>
      </a:accent1>
      <a:accent2>
        <a:srgbClr val="959595"/>
      </a:accent2>
      <a:accent3>
        <a:srgbClr val="3C3C3C"/>
      </a:accent3>
      <a:accent4>
        <a:srgbClr val="CECECE"/>
      </a:accent4>
      <a:accent5>
        <a:srgbClr val="4BACC6"/>
      </a:accent5>
      <a:accent6>
        <a:srgbClr val="E2F4FF"/>
      </a:accent6>
      <a:hlink>
        <a:srgbClr val="1B99CD"/>
      </a:hlink>
      <a:folHlink>
        <a:srgbClr val="959595"/>
      </a:folHlink>
    </a:clrScheme>
    <a:fontScheme name="CFB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æsentation1" id="{3BA65158-69F2-4228-9BE4-6DAB0EBE09E9}" vid="{3C0714A5-E985-46C5-840E-587164747A44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CFB-præsentation DK</Template>
  <TotalTime>229</TotalTime>
  <Words>391</Words>
  <PresentationFormat>Skærmshow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CFB_Pres_DK_template_ny</vt:lpstr>
      <vt:lpstr>Sikkerhedspolitik for beredskabers  brug af SINE</vt:lpstr>
      <vt:lpstr>Hvorfor en sikkerhedspolitik?</vt:lpstr>
      <vt:lpstr>Opbevaring af SINE-udstyr</vt:lpstr>
      <vt:lpstr>Brug af SINE-udstyr</vt:lpstr>
      <vt:lpstr>Vedligeholdelse af SINE-udstyr</vt:lpstr>
      <vt:lpstr>Informationssikkerhed</vt:lpstr>
      <vt:lpstr>Sikkerhedsbrud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2015-04-23T06:46:07Z</cp:lastPrinted>
  <dcterms:created xsi:type="dcterms:W3CDTF">2019-09-16T13:03:38Z</dcterms:created>
  <dcterms:modified xsi:type="dcterms:W3CDTF">2022-02-09T14:35:41Z</dcterms:modified>
</cp:coreProperties>
</file>