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4" r:id="rId3"/>
    <p:sldId id="259" r:id="rId4"/>
    <p:sldId id="267" r:id="rId5"/>
    <p:sldId id="261" r:id="rId6"/>
    <p:sldId id="269" r:id="rId7"/>
    <p:sldId id="260" r:id="rId8"/>
    <p:sldId id="262" r:id="rId9"/>
    <p:sldId id="268" r:id="rId10"/>
    <p:sldId id="270" r:id="rId11"/>
    <p:sldId id="271" r:id="rId12"/>
  </p:sldIdLst>
  <p:sldSz cx="9144000" cy="6858000" type="screen4x3"/>
  <p:notesSz cx="6810375" cy="99425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>
      <p:cViewPr varScale="1">
        <p:scale>
          <a:sx n="65" d="100"/>
          <a:sy n="65" d="100"/>
        </p:scale>
        <p:origin x="130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72"/>
          <a:stretch/>
        </p:blipFill>
        <p:spPr>
          <a:xfrm>
            <a:off x="0" y="0"/>
            <a:ext cx="6810375" cy="801337"/>
          </a:xfrm>
          <a:prstGeom prst="rect">
            <a:avLst/>
          </a:prstGeom>
        </p:spPr>
      </p:pic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9888C-E7DB-446E-9078-C554544BB230}" type="datetimeFigureOut">
              <a:rPr lang="da-DK" smtClean="0">
                <a:latin typeface="Times New Roman" pitchFamily="18" charset="0"/>
                <a:cs typeface="Times New Roman" pitchFamily="18" charset="0"/>
              </a:rPr>
              <a:pPr/>
              <a:t>09-02-2022</a:t>
            </a:fld>
            <a:endParaRPr lang="da-D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E0847-E0E0-4EF1-88B9-C7E81D90CFEF}" type="slidenum">
              <a:rPr lang="da-DK" smtClean="0">
                <a:latin typeface="Times New Roman" pitchFamily="18" charset="0"/>
                <a:cs typeface="Times New Roman" pitchFamily="18" charset="0"/>
              </a:rPr>
              <a:pPr/>
              <a:t>‹nr.›</a:t>
            </a:fld>
            <a:endParaRPr lang="da-DK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51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2D937378-EFDA-43D6-9B22-80006074F14C}" type="datetimeFigureOut">
              <a:rPr lang="da-DK" smtClean="0"/>
              <a:pPr/>
              <a:t>09-02-2022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71A8CB79-3805-45A8-A9AC-E30FC4EE625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1511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1438275"/>
            <a:ext cx="6291262" cy="17907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3600"/>
              </a:lnSpc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9138" y="3429000"/>
            <a:ext cx="6291262" cy="2895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None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973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635080" cy="940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63508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45913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 rot="5400000">
            <a:off x="2320240" y="0"/>
            <a:ext cx="6858000" cy="6858000"/>
          </a:xfrm>
          <a:prstGeom prst="rect">
            <a:avLst/>
          </a:prstGeom>
        </p:spPr>
      </p:pic>
      <p:sp>
        <p:nvSpPr>
          <p:cNvPr id="2" name="Lodret titel 1"/>
          <p:cNvSpPr>
            <a:spLocks noGrp="1"/>
          </p:cNvSpPr>
          <p:nvPr>
            <p:ph type="title" orient="vert" hasCustomPrompt="1"/>
          </p:nvPr>
        </p:nvSpPr>
        <p:spPr>
          <a:xfrm>
            <a:off x="6444208" y="274639"/>
            <a:ext cx="1800200" cy="437849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150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 rot="5400000">
            <a:off x="7416924" y="5326707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 rot="5400000">
            <a:off x="6482308" y="4759052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383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6635080" cy="792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412776"/>
            <a:ext cx="6635080" cy="4713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236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258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6635080" cy="36004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3240360" cy="428133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100"/>
            </a:lvl5pPr>
            <a:lvl6pPr>
              <a:defRPr sz="1000">
                <a:latin typeface="Times New Roman" pitchFamily="18" charset="0"/>
                <a:cs typeface="Times New Roman" pitchFamily="18" charset="0"/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851920" y="1844824"/>
            <a:ext cx="3240360" cy="428133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 marL="2514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1000">
                <a:latin typeface="Times New Roman" pitchFamily="18" charset="0"/>
                <a:cs typeface="Times New Roman" pitchFamily="18" charset="0"/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 smtClean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628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63508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23807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238071" cy="395128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3852937" y="1535113"/>
            <a:ext cx="323934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3852937" y="2174875"/>
            <a:ext cx="3239343" cy="395128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535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63508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743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438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3517230" cy="585311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5595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7565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dirty="0" smtClean="0"/>
              <a:t>Klik for at redigere i master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47565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47565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4829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5338" y="1438275"/>
            <a:ext cx="62912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titeltypografi i masteren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5338" y="1906588"/>
            <a:ext cx="629126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  <a:p>
            <a:pPr lvl="4"/>
            <a:endParaRPr lang="da-DK" dirty="0" smtClean="0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0900" y="1438275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b="1" dirty="0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900" y="1906588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6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2860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SAR og MAS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Anvendelse af SINE i luften og på havet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06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61" y="0"/>
            <a:ext cx="8591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5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dsholder til dato 2"/>
          <p:cNvSpPr>
            <a:spLocks noGrp="1"/>
          </p:cNvSpPr>
          <p:nvPr>
            <p:ph type="dt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altLang="da-DK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787"/>
            <a:ext cx="9144000" cy="628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6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5554960" cy="562074"/>
          </a:xfrm>
        </p:spPr>
        <p:txBody>
          <a:bodyPr/>
          <a:lstStyle/>
          <a:p>
            <a:r>
              <a:rPr lang="da-DK" dirty="0" smtClean="0"/>
              <a:t>Indhold</a:t>
            </a:r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395536" y="1484784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SAR &amp; </a:t>
            </a:r>
            <a:r>
              <a:rPr lang="da-D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</a:t>
            </a:r>
            <a:br>
              <a:rPr lang="da-D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Hovedopgaver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Maritim VHF og OSC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Skift tildelt 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Kommunikation i skadestedssæt ved SAR-operationer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Kommunikation i skadestedssæt ved MAS-operationer</a:t>
            </a:r>
          </a:p>
          <a:p>
            <a:endParaRPr lang="da-DK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600" b="1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7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008" y="332656"/>
            <a:ext cx="6049207" cy="504056"/>
          </a:xfrm>
        </p:spPr>
        <p:txBody>
          <a:bodyPr/>
          <a:lstStyle/>
          <a:p>
            <a:r>
              <a:rPr lang="da-DK" dirty="0" smtClean="0"/>
              <a:t>Search and </a:t>
            </a:r>
            <a:r>
              <a:rPr lang="da-DK" dirty="0" err="1" smtClean="0"/>
              <a:t>Rescue</a:t>
            </a:r>
            <a:r>
              <a:rPr lang="da-DK" dirty="0" smtClean="0"/>
              <a:t> - SAR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124744"/>
            <a:ext cx="4330824" cy="5205041"/>
          </a:xfrm>
        </p:spPr>
        <p:txBody>
          <a:bodyPr/>
          <a:lstStyle/>
          <a:p>
            <a:r>
              <a:rPr lang="da-DK" sz="1600" b="1" dirty="0" smtClean="0"/>
              <a:t>JRCC</a:t>
            </a:r>
          </a:p>
          <a:p>
            <a:r>
              <a:rPr lang="da-DK" sz="1600" dirty="0" smtClean="0"/>
              <a:t>Joint </a:t>
            </a:r>
            <a:r>
              <a:rPr lang="da-DK" sz="1600" dirty="0" err="1" smtClean="0"/>
              <a:t>Rescue</a:t>
            </a:r>
            <a:r>
              <a:rPr lang="da-DK" sz="1600" dirty="0" smtClean="0"/>
              <a:t> </a:t>
            </a:r>
            <a:r>
              <a:rPr lang="da-DK" sz="1600" dirty="0" err="1" smtClean="0"/>
              <a:t>Coordination</a:t>
            </a:r>
            <a:r>
              <a:rPr lang="da-DK" sz="1600" dirty="0" smtClean="0"/>
              <a:t> Centre (JRCC), som hører under Forsvaret, leder eftersøgnings- og redningsopgaver med nødstedte borgere på havet (kystnært område).</a:t>
            </a:r>
          </a:p>
          <a:p>
            <a:endParaRPr lang="da-DK" sz="1600" dirty="0" smtClean="0"/>
          </a:p>
          <a:p>
            <a:r>
              <a:rPr lang="da-DK" sz="1600" b="1" dirty="0" smtClean="0"/>
              <a:t>Hovedopgave</a:t>
            </a:r>
          </a:p>
          <a:p>
            <a:r>
              <a:rPr lang="da-DK" sz="1600" dirty="0" err="1" smtClean="0"/>
              <a:t>JRCC’s</a:t>
            </a:r>
            <a:r>
              <a:rPr lang="da-DK" sz="1600" dirty="0" smtClean="0"/>
              <a:t> hovedopgave er at koordinere operationer vedr. nødsituationer i luftrummet eller på havet og at yde assistance til nødstedte eller forsvunde personer på havet eller i luftrummet.</a:t>
            </a:r>
          </a:p>
          <a:p>
            <a:endParaRPr lang="da-DK" sz="1600" dirty="0" smtClean="0"/>
          </a:p>
          <a:p>
            <a:r>
              <a:rPr lang="da-DK" sz="1600" b="1" dirty="0" smtClean="0"/>
              <a:t>Organisationer</a:t>
            </a:r>
            <a:endParaRPr lang="da-DK" sz="1600" b="1" dirty="0"/>
          </a:p>
          <a:p>
            <a:r>
              <a:rPr lang="da-DK" sz="1600" dirty="0" smtClean="0"/>
              <a:t>SAR-operationer gennemføres af en lang række enheder bl.a. Søværnet, Marinehjemmeværnet, Politiet og lokale beredskaber. Alle indsættelser af ressourcer ved SAR-operationer koordineres af JRCC, der har adgang til Forsvarets helikoptere, fly og skibe.</a:t>
            </a:r>
            <a:endParaRPr lang="da-DK" sz="1600" dirty="0"/>
          </a:p>
        </p:txBody>
      </p:sp>
      <p:pic>
        <p:nvPicPr>
          <p:cNvPr id="11" name="Pladsholder til indhold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99" y="1189038"/>
            <a:ext cx="3605543" cy="5408314"/>
          </a:xfrm>
        </p:spPr>
      </p:pic>
    </p:spTree>
    <p:extLst>
      <p:ext uri="{BB962C8B-B14F-4D97-AF65-F5344CB8AC3E}">
        <p14:creationId xmlns:p14="http://schemas.microsoft.com/office/powerpoint/2010/main" val="111746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4800239" cy="382364"/>
          </a:xfrm>
        </p:spPr>
        <p:txBody>
          <a:bodyPr/>
          <a:lstStyle/>
          <a:p>
            <a:r>
              <a:rPr lang="da-DK" dirty="0" smtClean="0"/>
              <a:t>Maritime Assistance Service - MAS</a:t>
            </a: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07" y="1268760"/>
            <a:ext cx="3286125" cy="4929188"/>
          </a:xfrm>
        </p:spPr>
      </p:pic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196752"/>
            <a:ext cx="4546848" cy="4929411"/>
          </a:xfrm>
        </p:spPr>
        <p:txBody>
          <a:bodyPr/>
          <a:lstStyle/>
          <a:p>
            <a:r>
              <a:rPr lang="da-DK" sz="1600" b="1" dirty="0" smtClean="0"/>
              <a:t>MAS</a:t>
            </a:r>
            <a:endParaRPr lang="da-DK" sz="1600" b="1" dirty="0"/>
          </a:p>
          <a:p>
            <a:r>
              <a:rPr lang="da-DK" sz="1600" dirty="0" smtClean="0"/>
              <a:t>MAS, som hører under Forsvaret, er et centralt maritimt kontaktpunkt for skibsfarten i og omkring de danske farvande. Det er MAS, der leder indsatser i forbindelse med olie- eller kemikalieforurening til søs.</a:t>
            </a:r>
          </a:p>
          <a:p>
            <a:endParaRPr lang="da-DK" sz="1600" dirty="0"/>
          </a:p>
          <a:p>
            <a:r>
              <a:rPr lang="da-DK" sz="1600" b="1" dirty="0"/>
              <a:t>Hovedopgave</a:t>
            </a:r>
          </a:p>
          <a:p>
            <a:r>
              <a:rPr lang="da-DK" sz="1600" dirty="0" smtClean="0"/>
              <a:t>Den primære opgave er at varetage kommunikationen mellem kyststaten Danmark, skibsføreren på et skib, der har behov for assistance og andre aktører i den maritime verden.</a:t>
            </a:r>
            <a:endParaRPr lang="da-DK" sz="1600" dirty="0"/>
          </a:p>
          <a:p>
            <a:endParaRPr lang="da-DK" sz="1600" dirty="0"/>
          </a:p>
          <a:p>
            <a:r>
              <a:rPr lang="da-DK" sz="1600" b="1" dirty="0"/>
              <a:t>Organisationer</a:t>
            </a:r>
          </a:p>
          <a:p>
            <a:r>
              <a:rPr lang="da-DK" sz="1600" dirty="0" smtClean="0"/>
              <a:t>MAS kan trække på en række aktører som fx skibsreddere, bjergningsfirmaer, havnemyndigheder og mæglere.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40207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5632140" cy="360040"/>
          </a:xfrm>
        </p:spPr>
        <p:txBody>
          <a:bodyPr/>
          <a:lstStyle/>
          <a:p>
            <a:r>
              <a:rPr lang="da-DK" dirty="0" smtClean="0"/>
              <a:t>VHF som primært kommunikationsredskab</a:t>
            </a:r>
            <a:endParaRPr lang="da-DK" dirty="0"/>
          </a:p>
        </p:txBody>
      </p:sp>
      <p:pic>
        <p:nvPicPr>
          <p:cNvPr id="7" name="Pladsholder til indhold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3348403" cy="5156858"/>
          </a:xfrm>
        </p:spPr>
      </p:pic>
      <p:sp>
        <p:nvSpPr>
          <p:cNvPr id="9" name="Tekstfelt 8"/>
          <p:cNvSpPr txBox="1"/>
          <p:nvPr/>
        </p:nvSpPr>
        <p:spPr>
          <a:xfrm>
            <a:off x="4067944" y="1196752"/>
            <a:ext cx="46085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Maritim VHF</a:t>
            </a:r>
          </a:p>
          <a:p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Maritim VHF er det primære kommunikationsredskab ved </a:t>
            </a:r>
            <a:r>
              <a:rPr lang="da-DK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søredningsindsatser</a:t>
            </a: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da civile skibe og beredskaber ofte deltager.</a:t>
            </a: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 Kommunikationen mellem JRCC og enheder til søs og enhederne til søs imellem foregår på maritim VHF.</a:t>
            </a:r>
          </a:p>
          <a:p>
            <a:endParaRPr lang="da-DK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OSC (SAR)</a:t>
            </a:r>
            <a:endParaRPr lang="da-DK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Ved eftersøgnings- og redningsopgaver til søs, kan JRCC udpege en On Scene </a:t>
            </a:r>
            <a:r>
              <a:rPr lang="da-DK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Coordinator</a:t>
            </a: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(OSC) til at styre enhederne til søs.</a:t>
            </a:r>
            <a:b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OSC (</a:t>
            </a:r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MAS)</a:t>
            </a: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Ved olie- og kemikalieforurening </a:t>
            </a: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kan MAS </a:t>
            </a: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udpege en On Scene Commander (OSC), der på vegne af MAS styrer enhederne til søs under anvendelse af SINE og/eller maritim VHF.</a:t>
            </a:r>
          </a:p>
          <a:p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66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778098"/>
          </a:xfrm>
        </p:spPr>
        <p:txBody>
          <a:bodyPr/>
          <a:lstStyle/>
          <a:p>
            <a:r>
              <a:rPr lang="da-DK" dirty="0" smtClean="0"/>
              <a:t>SINE som sekundært kommunikationsredskab</a:t>
            </a:r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457200" y="1052736"/>
            <a:ext cx="8291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SINE </a:t>
            </a: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anvendes af beredskabsaktørerne som et sekundært kommunikationsredskab i tilfælde, hvor der ikke er kommunikation med civile enheder.</a:t>
            </a:r>
          </a:p>
          <a:p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Fordelene ved at anvende SINE er</a:t>
            </a: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Kommunikationen kan ikke aflyttes af uvedkommende (fx civile skibe)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Hurtig kontakt til JRCC/Politiets vagtcentral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Indsatsledelsen er altid repræsenteret på og vant til at kommunikere over SINE</a:t>
            </a:r>
          </a:p>
        </p:txBody>
      </p:sp>
    </p:spTree>
    <p:extLst>
      <p:ext uri="{BB962C8B-B14F-4D97-AF65-F5344CB8AC3E}">
        <p14:creationId xmlns:p14="http://schemas.microsoft.com/office/powerpoint/2010/main" val="3908210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6048672" cy="648072"/>
          </a:xfrm>
        </p:spPr>
        <p:txBody>
          <a:bodyPr/>
          <a:lstStyle/>
          <a:p>
            <a:r>
              <a:rPr lang="da-DK" dirty="0" smtClean="0"/>
              <a:t>Skift til tildelt SKS ved SAR- og MAS-operationer</a:t>
            </a:r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467544" y="1268760"/>
            <a:ext cx="82809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Der gælder særlige regler for anvendelse af skadestedssæt (SKS) ved SAR-operationer af hensyn til kommunikation med redningshelikopteren:</a:t>
            </a:r>
          </a:p>
          <a:p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JRCC/MAS har den koordinerende ledelse og meddeler på default SKS, når indsatsledelsen skal skifte til tildelt SKS, talegruppe ISL.</a:t>
            </a:r>
            <a:b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JRCC/MAS meddeler egne styrker om, at de skal anvende tildelt SKS.</a:t>
            </a:r>
          </a:p>
          <a:p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600" b="1" dirty="0">
                <a:latin typeface="Arial" panose="020B0604020202020204" pitchFamily="34" charset="0"/>
                <a:cs typeface="Arial" panose="020B0604020202020204" pitchFamily="34" charset="0"/>
              </a:rPr>
              <a:t>Frigivelse af SKS</a:t>
            </a:r>
          </a:p>
          <a:p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Frigivelse af SKS ved SAR- og MAS-operationer sker efter samme procedure som for alle andre. Læs mere om frigivelse af SKS i slides vedr. SKS.</a:t>
            </a:r>
            <a:endParaRPr lang="da-DK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39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635080" cy="648072"/>
          </a:xfrm>
        </p:spPr>
        <p:txBody>
          <a:bodyPr/>
          <a:lstStyle/>
          <a:p>
            <a:r>
              <a:rPr lang="da-DK" dirty="0" smtClean="0"/>
              <a:t>Kommunikation i SKS ved SAR-operationer</a:t>
            </a:r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457200" y="1052736"/>
            <a:ext cx="821925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ISL-talegruppe</a:t>
            </a: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Den, af </a:t>
            </a: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JRCC udpegede</a:t>
            </a: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, OSC </a:t>
            </a: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anvender </a:t>
            </a: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tildelt SKS, talegruppe ISL til kommunikation mellem enheder på land, </a:t>
            </a: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JRCC </a:t>
            </a: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og redningshelikopter</a:t>
            </a: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SK-leder-talegruppe</a:t>
            </a:r>
            <a:endParaRPr lang="da-DK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Inden redningsberedskabets båd går i vandet, skal det sikres, at denne er skiftet til tildelt SKS, talegruppe SK-leder og har kommunikation med OSC eller JRCC, såfremt OSC endnu ikke er udpeget.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SKS, talegruppe SK-leder anvendes mellem OSC og alle professionelle beredskabsenheder til søs</a:t>
            </a: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Hjælp fra politiets vagtcentral</a:t>
            </a:r>
            <a:endParaRPr lang="da-DK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Politiets vagtcentral skal fortsat lytte med på default SKS og evt. hjælpe tilgående styrker med oplysning om, hvilken talegruppe de skal benytte i det tildelte SKS.</a:t>
            </a:r>
            <a:b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45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6635080" cy="648072"/>
          </a:xfrm>
        </p:spPr>
        <p:txBody>
          <a:bodyPr/>
          <a:lstStyle/>
          <a:p>
            <a:r>
              <a:rPr lang="da-DK" dirty="0" smtClean="0"/>
              <a:t>Kommunikation i SKS ved MAS-operationer</a:t>
            </a:r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457200" y="1052736"/>
            <a:ext cx="821925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Ved MAS-operationer anvendes SINE til lokale koordination mellem KST/ISL BRAND og OSC.</a:t>
            </a:r>
          </a:p>
          <a:p>
            <a:endParaRPr lang="da-DK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ISL-talegruppe</a:t>
            </a: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Den, af </a:t>
            </a: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MAS </a:t>
            </a: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udpegede, OSC anvender </a:t>
            </a: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tildelt </a:t>
            </a: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SKS, talegruppe ISL til kommunikation mellem enheder på land, </a:t>
            </a: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MAS </a:t>
            </a: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og redningshelikopter</a:t>
            </a: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SK-leder-talegruppe</a:t>
            </a:r>
            <a:endParaRPr lang="da-DK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Inden redningsberedskabets båd går i vandet, skal det sikres, at denne er skiftet til tildelt SKS, talegruppe SK-leder og har kommunikation med OSC eller MAS, såfremt OSC endnu ikke er udpeget.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SKS, talegruppe SK-leder anvendes mellem OSC og alle professionelle beredskabsenheder til søs</a:t>
            </a: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Hjælp fra politiets vagtcentral</a:t>
            </a:r>
            <a:endParaRPr lang="da-DK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Politiets vagtcentral skal fortsat lytte med på default SKS og evt. hjælpe tilgående styrker med oplysning om, hvilken talegruppe de skal benytte i det tildelte SKS.</a:t>
            </a: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15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FB_Pres_DK_template_ny">
  <a:themeElements>
    <a:clrScheme name="CFB">
      <a:dk1>
        <a:sysClr val="windowText" lastClr="000000"/>
      </a:dk1>
      <a:lt1>
        <a:sysClr val="window" lastClr="FFFFFF"/>
      </a:lt1>
      <a:dk2>
        <a:srgbClr val="001E3C"/>
      </a:dk2>
      <a:lt2>
        <a:srgbClr val="B1E3FF"/>
      </a:lt2>
      <a:accent1>
        <a:srgbClr val="D4E600"/>
      </a:accent1>
      <a:accent2>
        <a:srgbClr val="959595"/>
      </a:accent2>
      <a:accent3>
        <a:srgbClr val="3C3C3C"/>
      </a:accent3>
      <a:accent4>
        <a:srgbClr val="CECECE"/>
      </a:accent4>
      <a:accent5>
        <a:srgbClr val="4BACC6"/>
      </a:accent5>
      <a:accent6>
        <a:srgbClr val="E2F4FF"/>
      </a:accent6>
      <a:hlink>
        <a:srgbClr val="1B99CD"/>
      </a:hlink>
      <a:folHlink>
        <a:srgbClr val="959595"/>
      </a:folHlink>
    </a:clrScheme>
    <a:fontScheme name="CFB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CFB-powerpoint DK</Template>
  <TotalTime>620</TotalTime>
  <Words>734</Words>
  <PresentationFormat>Skærmshow (4:3)</PresentationFormat>
  <Paragraphs>73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Times New Roman</vt:lpstr>
      <vt:lpstr>CFB_Pres_DK_template_ny</vt:lpstr>
      <vt:lpstr>SAR og MAS</vt:lpstr>
      <vt:lpstr>Indhold</vt:lpstr>
      <vt:lpstr>Search and Rescue - SAR</vt:lpstr>
      <vt:lpstr>Maritime Assistance Service - MAS</vt:lpstr>
      <vt:lpstr>VHF som primært kommunikationsredskab</vt:lpstr>
      <vt:lpstr>SINE som sekundært kommunikationsredskab</vt:lpstr>
      <vt:lpstr>Skift til tildelt SKS ved SAR- og MAS-operationer</vt:lpstr>
      <vt:lpstr>Kommunikation i SKS ved SAR-operationer</vt:lpstr>
      <vt:lpstr>Kommunikation i SKS ved MAS-operationer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2015-04-23T06:46:07Z</cp:lastPrinted>
  <dcterms:created xsi:type="dcterms:W3CDTF">2019-04-24T08:48:51Z</dcterms:created>
  <dcterms:modified xsi:type="dcterms:W3CDTF">2022-02-09T11:00:55Z</dcterms:modified>
</cp:coreProperties>
</file>